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7" r:id="rId2"/>
    <p:sldId id="269" r:id="rId3"/>
    <p:sldId id="281" r:id="rId4"/>
    <p:sldId id="287" r:id="rId5"/>
    <p:sldId id="273" r:id="rId6"/>
    <p:sldId id="270" r:id="rId7"/>
    <p:sldId id="271" r:id="rId8"/>
    <p:sldId id="276" r:id="rId9"/>
    <p:sldId id="274" r:id="rId10"/>
    <p:sldId id="272" r:id="rId11"/>
    <p:sldId id="283" r:id="rId12"/>
    <p:sldId id="282" r:id="rId13"/>
    <p:sldId id="258" r:id="rId14"/>
    <p:sldId id="265" r:id="rId15"/>
    <p:sldId id="266" r:id="rId16"/>
    <p:sldId id="259" r:id="rId17"/>
    <p:sldId id="261" r:id="rId18"/>
    <p:sldId id="262" r:id="rId19"/>
    <p:sldId id="263" r:id="rId20"/>
    <p:sldId id="264" r:id="rId21"/>
    <p:sldId id="279" r:id="rId22"/>
    <p:sldId id="280" r:id="rId23"/>
    <p:sldId id="278" r:id="rId24"/>
    <p:sldId id="275" r:id="rId25"/>
    <p:sldId id="277" r:id="rId26"/>
    <p:sldId id="284" r:id="rId27"/>
    <p:sldId id="285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D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84890" autoAdjust="0"/>
  </p:normalViewPr>
  <p:slideViewPr>
    <p:cSldViewPr snapToGrid="0">
      <p:cViewPr varScale="1">
        <p:scale>
          <a:sx n="55" d="100"/>
          <a:sy n="55" d="100"/>
        </p:scale>
        <p:origin x="10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1A899-C0BC-4C56-B724-E0325976651C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CE235-570B-45B1-BE95-84817AC5F3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17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2252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今回の課題</a:t>
            </a:r>
            <a:endParaRPr lang="en-US" altLang="ja-JP" dirty="0"/>
          </a:p>
          <a:p>
            <a:r>
              <a:rPr kumimoji="1" lang="ja-JP" altLang="en-US" dirty="0"/>
              <a:t>タイムマネジメント</a:t>
            </a:r>
            <a:endParaRPr kumimoji="1" lang="en-US" altLang="ja-JP" dirty="0"/>
          </a:p>
          <a:p>
            <a:r>
              <a:rPr lang="ja-JP" altLang="en-US" dirty="0"/>
              <a:t>→最終的に優先順位を決めて、解決した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残ったタスクを次の日の持ち越す日が多かった</a:t>
            </a:r>
            <a:endParaRPr kumimoji="1" lang="en-US" altLang="ja-JP" dirty="0"/>
          </a:p>
          <a:p>
            <a:r>
              <a:rPr kumimoji="1" lang="ja-JP" altLang="en-US" dirty="0"/>
              <a:t>→優先順位を決めて、作業に取り組むことができた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261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今後も</a:t>
            </a:r>
            <a:endParaRPr lang="en-US" altLang="ja-JP" dirty="0"/>
          </a:p>
          <a:p>
            <a:r>
              <a:rPr kumimoji="1" lang="ja-JP" altLang="en-US" dirty="0"/>
              <a:t>スケジュールとコミュニケーション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125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70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011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どうせ齊藤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7998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機能の面は先生とポンコツ生徒の関係性でした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71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r>
              <a:rPr kumimoji="1" lang="ja-JP" altLang="en-US" dirty="0"/>
              <a:t>人で話し合って、レビューをもらって</a:t>
            </a:r>
            <a:endParaRPr kumimoji="1" lang="en-US" altLang="ja-JP" dirty="0"/>
          </a:p>
          <a:p>
            <a:r>
              <a:rPr lang="ja-JP" altLang="en-US" dirty="0"/>
              <a:t>レベルアップしていきました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031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共通認識がない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どらえもん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215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画面設計で共通認識を取る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6271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実際の画面と画面設計の比較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608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BDFF19-938D-4BB6-A062-6A9F50F1D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71C7E16-D4BC-4F9B-919B-E1F1C203C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B30615-B907-47D0-8884-09C773BE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E553-6968-4BD1-8290-975E5BAF3D2F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7D2950-B123-4849-9E0A-4F7425A6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D40B4A-8797-4795-9988-257D1A45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0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64E89A-2125-42FD-9386-48CC0732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6534F24-1165-4A78-A240-D040020F8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ACAEBD-7954-418B-A0A0-C0C01BF5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74D21-2232-4C44-9134-F4364BF7B9A3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D0AEE1-C4D5-4E37-8DE5-3C14581E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696929-3B20-4893-A549-5B120EA9F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8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D0A3F8D-B4E4-4DC6-8FEF-E906B90CA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55241E-4359-4745-8CD3-78C5851CA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532753-2581-4056-B96C-BFACF0572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D177-349D-4F0F-B0CB-FC2208BFFA74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6ADF6D-2D6B-4173-BFF9-459E87DE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CB6D24-30F4-4A88-A15C-9FA23725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13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25F222-C47F-48B3-8866-DD77B1691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83991B-0EA7-439F-BACE-F2D28D696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7CAC9C-AC82-42E7-8200-56074D6F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B409D-FF0B-4906-AC28-83128EC03C95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DC296E-BAFA-4761-AC3F-99D24803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9C17A2-FC78-4509-8F31-0AC40A3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460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EAFC9-E281-40C0-8149-56F55811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1F1591-0DFE-4287-9575-F4DA754FB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230E91-7F3A-4EB2-8C7A-AE3B350AE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28C7B-C303-4D5F-84FD-751DB0541257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03395C-EC92-4E0C-801F-597DFDBC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A68664-70FA-4585-A51E-E0E4F6EE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28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D6C0B7-222E-4752-A118-A24DC45E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EF04B3-1F94-4F8C-A820-EEC6FE0C2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15799AB-A219-4064-913F-A1B51F7D8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AE55EB0-957A-4B72-9B96-960686FD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0A150-0FEF-418F-8A35-8273A9CED6A9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45A21F9-D77D-4928-AC2D-D7857D2FA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F90A47-E505-409D-B7B0-1D1345B5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27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057CD6-5E69-4809-AD8E-8010D1FD6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47211F-3898-43A6-8BDB-F835DCA88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80E1F1-6304-4557-8E58-01244A0A6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360F877-A21C-41A4-903E-7944C46CF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C7BEDD9-E67F-4977-92C1-A2E89CB13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9DCF431-A5BB-4D3F-B3B4-18198D548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D64D-EF6E-4FE2-92AF-C352177EF3C2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2435A55-D6F8-4D4B-BD7A-D84D5637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7FB9F29-A206-411F-8163-498926DA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828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2E11DA-F16C-452E-9E5F-4801477A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263855B-6062-4AD1-B0EF-F711075C5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75C8-9FCC-413B-8B6F-0B7B99F85535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DC2AAB1-F76E-4153-93C4-825F43BD6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2A7E6B9-DA83-4C67-8C8A-789B4F282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29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9D4049E-24D5-4D61-B8F9-DCD835AA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214F0-31BB-46A9-8AC9-71322131B245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9072DDC-6A61-4A2F-B270-FFF60808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5644C8-A206-4546-85A0-1233F8C6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pic>
        <p:nvPicPr>
          <p:cNvPr id="5" name="図 4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615DB8E8-6100-40A6-8CF8-A57D0A862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196644" y="5443655"/>
            <a:ext cx="1415845" cy="1494503"/>
          </a:xfrm>
          <a:prstGeom prst="rect">
            <a:avLst/>
          </a:prstGeom>
        </p:spPr>
      </p:pic>
      <p:pic>
        <p:nvPicPr>
          <p:cNvPr id="6" name="図 5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2CC25852-41AB-4FCE-AF5A-909406CD36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89" y="5643716"/>
            <a:ext cx="1155667" cy="109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3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DC8174-5CCF-41D7-B26B-1FC67927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019615-DAA4-4D1A-849E-5DF9893A6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8F4EB7C-9C38-4BF3-A0F9-3E7BBEF11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694D4B7-A6E1-4EF8-B3EB-A6524DF4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496D-6EFD-4BA3-9830-3E6D08E9D686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DB8BB0-9884-4940-8A20-D1B354DD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66C1A5C-E8AA-4376-A08C-092005C7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2868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9BE215-3C1F-4CAF-9811-FCDB88CE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2D32646-F2B8-496C-845F-4C845745E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A58643-E1CC-4011-A41B-2F40DD559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081125-5BC2-4A85-92D5-5205BDE4E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B468-3FCF-42F6-979C-558372F6F2DE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4C50246-682C-400C-A884-269C3A5E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B641092-ACAE-4C95-8C19-17C54EA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6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F9E4546-8FFC-4E3C-8145-EDFEE6A98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FD8FB0-611F-4292-BED6-31B48F0D2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6A421F-D236-4789-B04D-C894CC5F8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D7DCD-1A4F-48D1-A9FD-A3243739A260}" type="datetime1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8C2EF5-9D88-4F8F-BD8F-C64DD8835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C8B871-1F0F-421A-A2A8-363F927E1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629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6CCD5547-D9BD-42FE-9E6D-DB0BA0F93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196644" y="5443655"/>
            <a:ext cx="1415845" cy="1494503"/>
          </a:xfrm>
          <a:prstGeom prst="rect">
            <a:avLst/>
          </a:prstGeom>
        </p:spPr>
      </p:pic>
      <p:pic>
        <p:nvPicPr>
          <p:cNvPr id="8" name="図 7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7212DCBF-7612-4B3D-A2EE-2B56F716D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89" y="5643716"/>
            <a:ext cx="1155667" cy="109438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46E30E0-70FA-4332-975D-85D05216583B}"/>
              </a:ext>
            </a:extLst>
          </p:cNvPr>
          <p:cNvSpPr txBox="1"/>
          <p:nvPr/>
        </p:nvSpPr>
        <p:spPr>
          <a:xfrm>
            <a:off x="3970117" y="1347085"/>
            <a:ext cx="4074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/>
              <a:t>C6</a:t>
            </a:r>
            <a:r>
              <a:rPr kumimoji="1" lang="ja-JP" altLang="en-US" sz="4000" b="1" dirty="0"/>
              <a:t>　成果発表会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0EB87F1-3C65-49E2-9949-30915FDAD9AF}"/>
              </a:ext>
            </a:extLst>
          </p:cNvPr>
          <p:cNvSpPr txBox="1"/>
          <p:nvPr/>
        </p:nvSpPr>
        <p:spPr>
          <a:xfrm>
            <a:off x="4155311" y="2465587"/>
            <a:ext cx="311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自炊お助けアプリ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B11F53B-1A9C-41F9-A8E1-1E8075CB14B6}"/>
              </a:ext>
            </a:extLst>
          </p:cNvPr>
          <p:cNvSpPr txBox="1"/>
          <p:nvPr/>
        </p:nvSpPr>
        <p:spPr>
          <a:xfrm>
            <a:off x="8324251" y="4012500"/>
            <a:ext cx="19772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内田健斗</a:t>
            </a:r>
            <a:endParaRPr kumimoji="1" lang="en-US" altLang="ja-JP" sz="2000" b="1" dirty="0"/>
          </a:p>
          <a:p>
            <a:r>
              <a:rPr lang="ja-JP" altLang="en-US" sz="2000" b="1" dirty="0"/>
              <a:t>小阪瞳</a:t>
            </a:r>
            <a:endParaRPr lang="en-US" altLang="ja-JP" sz="2000" b="1" dirty="0"/>
          </a:p>
          <a:p>
            <a:r>
              <a:rPr kumimoji="1" lang="ja-JP" altLang="en-US" sz="2000" b="1" dirty="0"/>
              <a:t>齊藤圭汰</a:t>
            </a:r>
            <a:endParaRPr kumimoji="1" lang="en-US" altLang="ja-JP" sz="2000" b="1" dirty="0"/>
          </a:p>
          <a:p>
            <a:r>
              <a:rPr lang="ja-JP" altLang="en-US" sz="2000" b="1" dirty="0"/>
              <a:t>長島蒼樹</a:t>
            </a:r>
            <a:endParaRPr lang="en-US" altLang="ja-JP" sz="2000" b="1" dirty="0"/>
          </a:p>
          <a:p>
            <a:r>
              <a:rPr kumimoji="1" lang="ja-JP" altLang="en-US" sz="2000" b="1" dirty="0"/>
              <a:t>吉田美幸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9595822-B528-4758-93D1-78DB1D2E4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136" y="2839639"/>
            <a:ext cx="3635938" cy="259363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799E714-B9CC-4155-B14D-D6FA9A7CFED4}"/>
              </a:ext>
            </a:extLst>
          </p:cNvPr>
          <p:cNvSpPr txBox="1"/>
          <p:nvPr/>
        </p:nvSpPr>
        <p:spPr>
          <a:xfrm>
            <a:off x="1683599" y="6386255"/>
            <a:ext cx="447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C6</a:t>
            </a:r>
            <a:r>
              <a:rPr lang="ja-JP" altLang="en-US" dirty="0"/>
              <a:t>公式キャラクター：れしぴろーくん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1FC682-984C-42B5-B7C5-2F0A68E13E8D}"/>
              </a:ext>
            </a:extLst>
          </p:cNvPr>
          <p:cNvSpPr txBox="1"/>
          <p:nvPr/>
        </p:nvSpPr>
        <p:spPr>
          <a:xfrm>
            <a:off x="8392633" y="6386255"/>
            <a:ext cx="244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妹：れしぴこちゃん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C1A0AD6-FABD-449D-A8DC-9882DE6F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4234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2385C8-C2E7-402F-9A00-DD03A014EB62}"/>
              </a:ext>
            </a:extLst>
          </p:cNvPr>
          <p:cNvSpPr txBox="1"/>
          <p:nvPr/>
        </p:nvSpPr>
        <p:spPr>
          <a:xfrm>
            <a:off x="698089" y="550606"/>
            <a:ext cx="566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/>
              <a:t>カレンダー機能</a:t>
            </a:r>
          </a:p>
        </p:txBody>
      </p:sp>
      <p:pic>
        <p:nvPicPr>
          <p:cNvPr id="8" name="図 7" descr="カレンダー&#10;&#10;自動的に生成された説明">
            <a:extLst>
              <a:ext uri="{FF2B5EF4-FFF2-40B4-BE49-F238E27FC236}">
                <a16:creationId xmlns:a16="http://schemas.microsoft.com/office/drawing/2014/main" id="{0AFC157D-8502-45E4-8D7B-04E11EF70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1" t="23464" r="9786" b="4033"/>
          <a:stretch/>
        </p:blipFill>
        <p:spPr>
          <a:xfrm>
            <a:off x="5126219" y="2213066"/>
            <a:ext cx="3612681" cy="33678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439ECB5B-FEB4-4F44-9913-1EC7CF7F7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7" y="2213066"/>
            <a:ext cx="3784817" cy="34039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2AAEEA-CEFF-48C4-8503-8B0EB00B735D}"/>
              </a:ext>
            </a:extLst>
          </p:cNvPr>
          <p:cNvSpPr txBox="1"/>
          <p:nvPr/>
        </p:nvSpPr>
        <p:spPr>
          <a:xfrm>
            <a:off x="612875" y="1571501"/>
            <a:ext cx="2772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レシピ使用をクリック</a:t>
            </a: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73E483A7-9A43-4A1F-A8D6-45489B30CEEA}"/>
              </a:ext>
            </a:extLst>
          </p:cNvPr>
          <p:cNvSpPr/>
          <p:nvPr/>
        </p:nvSpPr>
        <p:spPr>
          <a:xfrm>
            <a:off x="4340112" y="3420477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58099F0-2FC2-412D-914F-0BAC3970D767}"/>
              </a:ext>
            </a:extLst>
          </p:cNvPr>
          <p:cNvSpPr txBox="1"/>
          <p:nvPr/>
        </p:nvSpPr>
        <p:spPr>
          <a:xfrm>
            <a:off x="5274889" y="1776844"/>
            <a:ext cx="351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カレンダーに自炊費が反映</a:t>
            </a:r>
            <a:endParaRPr kumimoji="1" lang="ja-JP" altLang="en-US" sz="20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A7E3BDF6-AC10-45B2-AFC6-8288B19B5932}"/>
              </a:ext>
            </a:extLst>
          </p:cNvPr>
          <p:cNvSpPr/>
          <p:nvPr/>
        </p:nvSpPr>
        <p:spPr>
          <a:xfrm>
            <a:off x="8974538" y="3515318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29799FA-A08B-4BB0-9697-9A94E2F09238}"/>
              </a:ext>
            </a:extLst>
          </p:cNvPr>
          <p:cNvSpPr txBox="1"/>
          <p:nvPr/>
        </p:nvSpPr>
        <p:spPr>
          <a:xfrm>
            <a:off x="9508948" y="2213066"/>
            <a:ext cx="403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モチベアップ！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9D0325B-E5FC-42C6-93A8-C746630C112B}"/>
              </a:ext>
            </a:extLst>
          </p:cNvPr>
          <p:cNvSpPr txBox="1"/>
          <p:nvPr/>
        </p:nvSpPr>
        <p:spPr>
          <a:xfrm>
            <a:off x="9415258" y="1778508"/>
            <a:ext cx="351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外食費との比較で</a:t>
            </a:r>
            <a:endParaRPr kumimoji="1" lang="en-US" altLang="ja-JP" sz="2000" b="1" dirty="0"/>
          </a:p>
        </p:txBody>
      </p:sp>
      <p:pic>
        <p:nvPicPr>
          <p:cNvPr id="1026" name="Picture 2" descr="バンザイをしている子供たちのイラスト">
            <a:extLst>
              <a:ext uri="{FF2B5EF4-FFF2-40B4-BE49-F238E27FC236}">
                <a16:creationId xmlns:a16="http://schemas.microsoft.com/office/drawing/2014/main" id="{B014121A-0EFA-48D8-8E54-D5C005C9F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61"/>
          <a:stretch/>
        </p:blipFill>
        <p:spPr bwMode="auto">
          <a:xfrm>
            <a:off x="9508948" y="2643836"/>
            <a:ext cx="2604395" cy="222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1B8010E7-CF35-469B-A073-0BE3CE668B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78656" y="5794113"/>
            <a:ext cx="1068439" cy="1127797"/>
          </a:xfrm>
          <a:prstGeom prst="rect">
            <a:avLst/>
          </a:prstGeom>
        </p:spPr>
      </p:pic>
      <p:pic>
        <p:nvPicPr>
          <p:cNvPr id="31" name="図 30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2AAD7D6C-32CC-4E36-8F1E-7AE48FA73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276" y="5925054"/>
            <a:ext cx="934067" cy="884534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AF43AE5E-72F3-4875-B3FA-5C9F4EDA774A}"/>
              </a:ext>
            </a:extLst>
          </p:cNvPr>
          <p:cNvSpPr/>
          <p:nvPr/>
        </p:nvSpPr>
        <p:spPr>
          <a:xfrm>
            <a:off x="1750784" y="5794113"/>
            <a:ext cx="6386219" cy="884534"/>
          </a:xfrm>
          <a:prstGeom prst="wedgeRoundRectCallout">
            <a:avLst>
              <a:gd name="adj1" fmla="val -60403"/>
              <a:gd name="adj2" fmla="val -15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b="1" dirty="0">
              <a:solidFill>
                <a:schemeClr val="tx1"/>
              </a:solidFill>
            </a:endParaRPr>
          </a:p>
          <a:p>
            <a:pPr algn="l"/>
            <a:r>
              <a:rPr lang="ja-JP" altLang="en-US" b="1" i="0" dirty="0">
                <a:solidFill>
                  <a:srgbClr val="1D1C1D"/>
                </a:solidFill>
                <a:effectLst/>
                <a:latin typeface="NotoSansJP"/>
              </a:rPr>
              <a:t>他にも洗い物が面倒な時は「ワンパン」検索ピヨ！！</a:t>
            </a:r>
            <a:b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</a:br>
            <a:r>
              <a:rPr lang="ja-JP" altLang="en-US" b="1" i="0" dirty="0">
                <a:solidFill>
                  <a:srgbClr val="1D1C1D"/>
                </a:solidFill>
                <a:effectLst/>
                <a:latin typeface="NotoSansJP"/>
              </a:rPr>
              <a:t>洗い物が少なくてすむから自炊のハードルが下がるピヨ！</a:t>
            </a:r>
            <a:b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</a:b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4A14B38-E1E2-407C-8777-30015269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19" name="円: 塗りつぶしなし 18">
            <a:extLst>
              <a:ext uri="{FF2B5EF4-FFF2-40B4-BE49-F238E27FC236}">
                <a16:creationId xmlns:a16="http://schemas.microsoft.com/office/drawing/2014/main" id="{8EDCBCAF-0EEF-4AE5-96D1-EB956F11D6CC}"/>
              </a:ext>
            </a:extLst>
          </p:cNvPr>
          <p:cNvSpPr/>
          <p:nvPr/>
        </p:nvSpPr>
        <p:spPr>
          <a:xfrm>
            <a:off x="1481560" y="4322381"/>
            <a:ext cx="902560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円: 塗りつぶしなし 19">
            <a:extLst>
              <a:ext uri="{FF2B5EF4-FFF2-40B4-BE49-F238E27FC236}">
                <a16:creationId xmlns:a16="http://schemas.microsoft.com/office/drawing/2014/main" id="{2E030EB4-9BA8-4D30-A8BF-4A6ECDB1AA82}"/>
              </a:ext>
            </a:extLst>
          </p:cNvPr>
          <p:cNvSpPr/>
          <p:nvPr/>
        </p:nvSpPr>
        <p:spPr>
          <a:xfrm>
            <a:off x="6788987" y="2095598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568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2E34900-0FBE-4318-B451-5899B27C260F}"/>
              </a:ext>
            </a:extLst>
          </p:cNvPr>
          <p:cNvSpPr txBox="1"/>
          <p:nvPr/>
        </p:nvSpPr>
        <p:spPr>
          <a:xfrm>
            <a:off x="717603" y="343873"/>
            <a:ext cx="4074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今後のアップデート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C0CFB3D-5283-4E3C-A040-E63563ADB39B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9122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160D1C-CBC0-4B61-91AC-77CACF8DF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8D2D5EB-3B1B-4AF1-AD23-2FCA87F9B74D}"/>
              </a:ext>
            </a:extLst>
          </p:cNvPr>
          <p:cNvSpPr txBox="1"/>
          <p:nvPr/>
        </p:nvSpPr>
        <p:spPr>
          <a:xfrm>
            <a:off x="1222540" y="1763975"/>
            <a:ext cx="5405378" cy="2809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400" b="1" dirty="0"/>
              <a:t>・レシピの複数検索</a:t>
            </a:r>
            <a:endParaRPr kumimoji="1" lang="en-US" altLang="ja-JP" sz="2400" b="1" dirty="0"/>
          </a:p>
          <a:p>
            <a:pPr>
              <a:lnSpc>
                <a:spcPct val="150000"/>
              </a:lnSpc>
            </a:pPr>
            <a:r>
              <a:rPr kumimoji="1" lang="ja-JP" altLang="en-US" sz="2400" b="1" dirty="0"/>
              <a:t>・ユーザの好き嫌い判別</a:t>
            </a:r>
            <a:endParaRPr kumimoji="1" lang="en-US" altLang="ja-JP" sz="2400" b="1" dirty="0"/>
          </a:p>
          <a:p>
            <a:pPr>
              <a:lnSpc>
                <a:spcPct val="150000"/>
              </a:lnSpc>
            </a:pPr>
            <a:r>
              <a:rPr lang="ja-JP" altLang="en-US" sz="2400" b="1" dirty="0"/>
              <a:t>・アレルギー表示</a:t>
            </a:r>
            <a:endParaRPr lang="en-US" altLang="ja-JP" sz="2400" b="1" dirty="0"/>
          </a:p>
          <a:p>
            <a:pPr>
              <a:lnSpc>
                <a:spcPct val="150000"/>
              </a:lnSpc>
            </a:pPr>
            <a:r>
              <a:rPr lang="ja-JP" altLang="en-US" sz="2400" b="1" dirty="0"/>
              <a:t>・カロリー計算</a:t>
            </a:r>
            <a:endParaRPr lang="en-US" altLang="ja-JP" sz="2400" b="1" dirty="0"/>
          </a:p>
          <a:p>
            <a:pPr>
              <a:lnSpc>
                <a:spcPct val="150000"/>
              </a:lnSpc>
            </a:pPr>
            <a:r>
              <a:rPr kumimoji="1" lang="ja-JP" altLang="en-US" sz="2400" b="1" dirty="0"/>
              <a:t>・レシピの追加予定</a:t>
            </a:r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C2395532-AE9F-4315-8174-536EE7644226}"/>
              </a:ext>
            </a:extLst>
          </p:cNvPr>
          <p:cNvSpPr/>
          <p:nvPr/>
        </p:nvSpPr>
        <p:spPr>
          <a:xfrm>
            <a:off x="1683599" y="5470411"/>
            <a:ext cx="4044572" cy="669851"/>
          </a:xfrm>
          <a:prstGeom prst="wedgeRoundRectCallout">
            <a:avLst>
              <a:gd name="adj1" fmla="val -56034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今後の更新が楽しみピヨ！！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64F3273-E6CE-408A-BADC-BD1DB6EC92F6}"/>
              </a:ext>
            </a:extLst>
          </p:cNvPr>
          <p:cNvSpPr/>
          <p:nvPr/>
        </p:nvSpPr>
        <p:spPr>
          <a:xfrm>
            <a:off x="6627918" y="5470410"/>
            <a:ext cx="4044572" cy="669851"/>
          </a:xfrm>
          <a:prstGeom prst="wedgeRoundRectCallout">
            <a:avLst>
              <a:gd name="adj1" fmla="val 58723"/>
              <a:gd name="adj2" fmla="val 2793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私の好きな豆料理を追加して欲しいっピ！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98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89877D7-3E70-4127-8A46-36A5B537CB66}"/>
              </a:ext>
            </a:extLst>
          </p:cNvPr>
          <p:cNvSpPr txBox="1"/>
          <p:nvPr/>
        </p:nvSpPr>
        <p:spPr>
          <a:xfrm>
            <a:off x="698089" y="550606"/>
            <a:ext cx="566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u="sng" dirty="0"/>
              <a:t>チーム天然水について</a:t>
            </a:r>
            <a:endParaRPr kumimoji="1" lang="ja-JP" altLang="en-US" sz="2800" b="1" u="sng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C8D3AD0-6BAD-48C2-8DC3-F8C44386EA84}"/>
              </a:ext>
            </a:extLst>
          </p:cNvPr>
          <p:cNvSpPr txBox="1"/>
          <p:nvPr/>
        </p:nvSpPr>
        <p:spPr>
          <a:xfrm>
            <a:off x="4163269" y="1307414"/>
            <a:ext cx="3897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5</a:t>
            </a:r>
            <a:r>
              <a:rPr lang="ja-JP" altLang="en-US" sz="3200" b="1" dirty="0"/>
              <a:t>人中４人が初学者</a:t>
            </a:r>
            <a:endParaRPr kumimoji="1" lang="ja-JP" altLang="en-US" sz="3200" b="1" dirty="0"/>
          </a:p>
        </p:txBody>
      </p:sp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8F233BFA-C0B7-49D8-9F9E-A64129FD6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709" y="2704581"/>
            <a:ext cx="2084140" cy="2084140"/>
          </a:xfrm>
          <a:prstGeom prst="rect">
            <a:avLst/>
          </a:prstGeom>
        </p:spPr>
      </p:pic>
      <p:pic>
        <p:nvPicPr>
          <p:cNvPr id="9" name="図 8" descr="花の絵&#10;&#10;低い精度で自動的に生成された説明">
            <a:extLst>
              <a:ext uri="{FF2B5EF4-FFF2-40B4-BE49-F238E27FC236}">
                <a16:creationId xmlns:a16="http://schemas.microsoft.com/office/drawing/2014/main" id="{BACFB755-61C4-4A01-B81C-F275BA8C0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2" y="2797108"/>
            <a:ext cx="1951781" cy="1991613"/>
          </a:xfrm>
          <a:prstGeom prst="rect">
            <a:avLst/>
          </a:prstGeom>
        </p:spPr>
      </p:pic>
      <p:pic>
        <p:nvPicPr>
          <p:cNvPr id="11" name="図 10" descr="帽子をかぶったクマの人形&#10;&#10;中程度の精度で自動的に生成された説明">
            <a:extLst>
              <a:ext uri="{FF2B5EF4-FFF2-40B4-BE49-F238E27FC236}">
                <a16:creationId xmlns:a16="http://schemas.microsoft.com/office/drawing/2014/main" id="{9CFB6779-23DB-4365-A6E5-7B21EE610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12" y="2948339"/>
            <a:ext cx="1840382" cy="1840382"/>
          </a:xfrm>
          <a:prstGeom prst="rect">
            <a:avLst/>
          </a:prstGeom>
        </p:spPr>
      </p:pic>
      <p:pic>
        <p:nvPicPr>
          <p:cNvPr id="7" name="図 6" descr="食品, 部屋 が含まれている画像&#10;&#10;自動的に生成された説明">
            <a:extLst>
              <a:ext uri="{FF2B5EF4-FFF2-40B4-BE49-F238E27FC236}">
                <a16:creationId xmlns:a16="http://schemas.microsoft.com/office/drawing/2014/main" id="{BB664734-BF44-4830-8840-22F5C6F8A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16" y="2797108"/>
            <a:ext cx="1966264" cy="196626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3DFF3C9-8D09-40EB-A3FC-7A2CB115B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6389" y="3289330"/>
            <a:ext cx="1170461" cy="1966265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3A121F9-CF41-4E54-9E1A-0FD794CE4812}"/>
              </a:ext>
            </a:extLst>
          </p:cNvPr>
          <p:cNvSpPr txBox="1"/>
          <p:nvPr/>
        </p:nvSpPr>
        <p:spPr>
          <a:xfrm>
            <a:off x="5083656" y="5845729"/>
            <a:ext cx="2393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残り１人は、、、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838D97-5799-4C91-85F9-F67F3C2B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751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EB8F85-D220-43C1-805A-265B4560C751}"/>
              </a:ext>
            </a:extLst>
          </p:cNvPr>
          <p:cNvSpPr txBox="1"/>
          <p:nvPr/>
        </p:nvSpPr>
        <p:spPr>
          <a:xfrm>
            <a:off x="786808" y="885586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どうせ齊藤先生が作ったと思ってるんでしょ？</a:t>
            </a:r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A79B7B6E-37BB-4937-A3BA-F0836BD464A4}"/>
              </a:ext>
            </a:extLst>
          </p:cNvPr>
          <p:cNvSpPr/>
          <p:nvPr/>
        </p:nvSpPr>
        <p:spPr>
          <a:xfrm>
            <a:off x="1683599" y="5470411"/>
            <a:ext cx="4196539" cy="669851"/>
          </a:xfrm>
          <a:prstGeom prst="wedgeRoundRectCallout">
            <a:avLst>
              <a:gd name="adj1" fmla="val -56861"/>
              <a:gd name="adj2" fmla="val 1929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どうせ齊藤先生が作ったピヨ！</a:t>
            </a:r>
            <a:endParaRPr kumimoji="1" lang="ja-JP" altLang="en-US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BC4BAC8-F783-4D8F-9814-F1DB7615EDE7}"/>
              </a:ext>
            </a:extLst>
          </p:cNvPr>
          <p:cNvSpPr txBox="1"/>
          <p:nvPr/>
        </p:nvSpPr>
        <p:spPr>
          <a:xfrm>
            <a:off x="4551620" y="2103472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齊藤先生とは？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B4B4431-595C-4FA9-9247-222DEB8C5ED7}"/>
              </a:ext>
            </a:extLst>
          </p:cNvPr>
          <p:cNvGrpSpPr/>
          <p:nvPr/>
        </p:nvGrpSpPr>
        <p:grpSpPr>
          <a:xfrm>
            <a:off x="974872" y="2901253"/>
            <a:ext cx="2806997" cy="1055492"/>
            <a:chOff x="1644499" y="2817399"/>
            <a:chExt cx="2806997" cy="1116677"/>
          </a:xfrm>
        </p:grpSpPr>
        <p:sp>
          <p:nvSpPr>
            <p:cNvPr id="9" name="思考の吹き出し: 雲形 8">
              <a:extLst>
                <a:ext uri="{FF2B5EF4-FFF2-40B4-BE49-F238E27FC236}">
                  <a16:creationId xmlns:a16="http://schemas.microsoft.com/office/drawing/2014/main" id="{1E1D618D-D9DF-4D95-8A01-C6020F9A3596}"/>
                </a:ext>
              </a:extLst>
            </p:cNvPr>
            <p:cNvSpPr/>
            <p:nvPr/>
          </p:nvSpPr>
          <p:spPr>
            <a:xfrm flipH="1" flipV="1">
              <a:off x="1644499" y="2817399"/>
              <a:ext cx="2806997" cy="1116677"/>
            </a:xfrm>
            <a:prstGeom prst="cloudCallout">
              <a:avLst>
                <a:gd name="adj1" fmla="val -72348"/>
                <a:gd name="adj2" fmla="val 6651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46FA7A9-2333-4050-8B86-5EF67F9D07B3}"/>
                </a:ext>
              </a:extLst>
            </p:cNvPr>
            <p:cNvSpPr txBox="1"/>
            <p:nvPr/>
          </p:nvSpPr>
          <p:spPr>
            <a:xfrm>
              <a:off x="1989178" y="3144905"/>
              <a:ext cx="2069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クラスの神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C86FE75-A3EC-46EC-B8FC-71EF5C9EAC07}"/>
              </a:ext>
            </a:extLst>
          </p:cNvPr>
          <p:cNvGrpSpPr/>
          <p:nvPr/>
        </p:nvGrpSpPr>
        <p:grpSpPr>
          <a:xfrm>
            <a:off x="3064391" y="3554361"/>
            <a:ext cx="4999962" cy="1212863"/>
            <a:chOff x="3463554" y="3506269"/>
            <a:chExt cx="4999962" cy="1212863"/>
          </a:xfrm>
        </p:grpSpPr>
        <p:sp>
          <p:nvSpPr>
            <p:cNvPr id="10" name="思考の吹き出し: 雲形 9">
              <a:extLst>
                <a:ext uri="{FF2B5EF4-FFF2-40B4-BE49-F238E27FC236}">
                  <a16:creationId xmlns:a16="http://schemas.microsoft.com/office/drawing/2014/main" id="{80A04C6D-5DF1-4DCF-9478-6372BE1F9496}"/>
                </a:ext>
              </a:extLst>
            </p:cNvPr>
            <p:cNvSpPr/>
            <p:nvPr/>
          </p:nvSpPr>
          <p:spPr>
            <a:xfrm flipH="1" flipV="1">
              <a:off x="3463554" y="3506269"/>
              <a:ext cx="4999962" cy="1212863"/>
            </a:xfrm>
            <a:prstGeom prst="cloudCallout">
              <a:avLst>
                <a:gd name="adj1" fmla="val 3784"/>
                <a:gd name="adj2" fmla="val 9805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C9C421E-4FF1-4772-B6EA-64E0BB114EF6}"/>
                </a:ext>
              </a:extLst>
            </p:cNvPr>
            <p:cNvSpPr txBox="1"/>
            <p:nvPr/>
          </p:nvSpPr>
          <p:spPr>
            <a:xfrm>
              <a:off x="3801140" y="3881870"/>
              <a:ext cx="444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クラス段位認定</a:t>
              </a:r>
              <a:r>
                <a:rPr kumimoji="1" lang="en-US" altLang="ja-JP" sz="2400" b="1" dirty="0"/>
                <a:t>3</a:t>
              </a:r>
              <a:r>
                <a:rPr kumimoji="1" lang="ja-JP" altLang="en-US" sz="2400" b="1" dirty="0"/>
                <a:t>段最速合格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CB90596B-C402-4F1B-80F6-EB2086D7B88C}"/>
              </a:ext>
            </a:extLst>
          </p:cNvPr>
          <p:cNvGrpSpPr/>
          <p:nvPr/>
        </p:nvGrpSpPr>
        <p:grpSpPr>
          <a:xfrm>
            <a:off x="7651012" y="2651528"/>
            <a:ext cx="5005720" cy="1304222"/>
            <a:chOff x="7540259" y="2668772"/>
            <a:chExt cx="5005720" cy="1304222"/>
          </a:xfrm>
        </p:grpSpPr>
        <p:sp>
          <p:nvSpPr>
            <p:cNvPr id="12" name="思考の吹き出し: 雲形 11">
              <a:extLst>
                <a:ext uri="{FF2B5EF4-FFF2-40B4-BE49-F238E27FC236}">
                  <a16:creationId xmlns:a16="http://schemas.microsoft.com/office/drawing/2014/main" id="{7B2019A6-AA71-4699-9FA3-59FB69364A48}"/>
                </a:ext>
              </a:extLst>
            </p:cNvPr>
            <p:cNvSpPr/>
            <p:nvPr/>
          </p:nvSpPr>
          <p:spPr>
            <a:xfrm flipH="1" flipV="1">
              <a:off x="7540259" y="2668772"/>
              <a:ext cx="4449725" cy="1304222"/>
            </a:xfrm>
            <a:prstGeom prst="cloudCallout">
              <a:avLst>
                <a:gd name="adj1" fmla="val 51843"/>
                <a:gd name="adj2" fmla="val 410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D0694E0D-601C-4ABF-B647-8C629D5EBFC4}"/>
                </a:ext>
              </a:extLst>
            </p:cNvPr>
            <p:cNvSpPr txBox="1"/>
            <p:nvPr/>
          </p:nvSpPr>
          <p:spPr>
            <a:xfrm>
              <a:off x="8096254" y="3198167"/>
              <a:ext cx="444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クラスのサブサブ講師</a:t>
              </a:r>
            </a:p>
          </p:txBody>
        </p:sp>
      </p:grp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3121D17A-4983-45E6-AEA7-59CDA1DD4FAF}"/>
              </a:ext>
            </a:extLst>
          </p:cNvPr>
          <p:cNvSpPr/>
          <p:nvPr/>
        </p:nvSpPr>
        <p:spPr>
          <a:xfrm>
            <a:off x="6433685" y="5198472"/>
            <a:ext cx="4678326" cy="669851"/>
          </a:xfrm>
          <a:prstGeom prst="wedgeRoundRectCallout">
            <a:avLst>
              <a:gd name="adj1" fmla="val 42580"/>
              <a:gd name="adj2" fmla="val 824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どうせ齊藤先生にプログラミング任せてるッピ！</a:t>
            </a:r>
            <a:endParaRPr kumimoji="1" lang="ja-JP" altLang="en-US" b="1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AD58F5B-7AB4-4601-863B-E017D63E755F}"/>
              </a:ext>
            </a:extLst>
          </p:cNvPr>
          <p:cNvCxnSpPr>
            <a:cxnSpLocks/>
          </p:cNvCxnSpPr>
          <p:nvPr/>
        </p:nvCxnSpPr>
        <p:spPr>
          <a:xfrm>
            <a:off x="682909" y="1407798"/>
            <a:ext cx="78138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5120381-0374-4045-9059-D6096275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6540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2AB0093-4186-4404-A652-468621CFB54B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プログラミングでは、、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442BF89-7CC8-4F68-813E-47946EC6E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978" y="792409"/>
            <a:ext cx="2261566" cy="2261566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566F3B4-828D-4C6E-B04F-8889F0980EB4}"/>
              </a:ext>
            </a:extLst>
          </p:cNvPr>
          <p:cNvGrpSpPr/>
          <p:nvPr/>
        </p:nvGrpSpPr>
        <p:grpSpPr>
          <a:xfrm>
            <a:off x="5004677" y="2721366"/>
            <a:ext cx="4404342" cy="3023339"/>
            <a:chOff x="4122263" y="1985743"/>
            <a:chExt cx="4404342" cy="302333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33BB213A-79F5-4419-B7BC-4CC177A3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295" y="3034686"/>
              <a:ext cx="1804379" cy="1974396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C8A2D6C-232D-45BE-8A85-93F901278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2105" y="3034686"/>
              <a:ext cx="1714500" cy="17145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89AA5AC-FCA0-4B21-8B46-099E62049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2263" y="1985743"/>
              <a:ext cx="1714500" cy="1974395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8A425DBB-C5C6-4F0C-A834-5BF714AE1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7516" y="2024758"/>
              <a:ext cx="1714500" cy="1714500"/>
            </a:xfrm>
            <a:prstGeom prst="rect">
              <a:avLst/>
            </a:prstGeom>
          </p:spPr>
        </p:pic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64261C9-8CA7-4B80-A4B2-E73BE5C07C89}"/>
              </a:ext>
            </a:extLst>
          </p:cNvPr>
          <p:cNvSpPr txBox="1"/>
          <p:nvPr/>
        </p:nvSpPr>
        <p:spPr>
          <a:xfrm>
            <a:off x="1095396" y="1113295"/>
            <a:ext cx="567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チームでプログラミングレベルを上げるために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678CB61-2571-4C43-8893-EA7D132F3879}"/>
              </a:ext>
            </a:extLst>
          </p:cNvPr>
          <p:cNvSpPr txBox="1"/>
          <p:nvPr/>
        </p:nvSpPr>
        <p:spPr>
          <a:xfrm>
            <a:off x="1390715" y="1637431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初学者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4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人で一つのファイルを作成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94BFCF-00C0-480E-B3DB-413F2A38096E}"/>
              </a:ext>
            </a:extLst>
          </p:cNvPr>
          <p:cNvSpPr txBox="1"/>
          <p:nvPr/>
        </p:nvSpPr>
        <p:spPr>
          <a:xfrm>
            <a:off x="1390715" y="2169723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→</a:t>
            </a:r>
            <a:r>
              <a:rPr lang="ja-JP" altLang="en-US" sz="2400" b="1" dirty="0">
                <a:solidFill>
                  <a:srgbClr val="FF0000"/>
                </a:solidFill>
              </a:rPr>
              <a:t>完成後、先生にレビューを頂く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D44DADAC-57CA-4987-BC70-441FD1BD407D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5736"/>
              <a:gd name="adj2" fmla="val 2621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まるで学習塾ピヨ！！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3EB383-AC6D-41FB-BB78-0FE5A6B51A84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06271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17E2C3-6017-4BBA-9D46-02A0225C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6758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学習塾を続けた結果</a:t>
            </a:r>
            <a:endParaRPr kumimoji="1" lang="ja-JP" altLang="en-US" sz="2800" b="1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CC51932-83CC-4CE4-B91A-8EBD4D12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06" y="1802541"/>
            <a:ext cx="2289045" cy="13969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5F9C976-596D-484B-B0EA-D0397C1C6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25" y="1802541"/>
            <a:ext cx="3035211" cy="35361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97AA2A3-0B50-4241-95AB-9A03070B98E9}"/>
              </a:ext>
            </a:extLst>
          </p:cNvPr>
          <p:cNvSpPr txBox="1"/>
          <p:nvPr/>
        </p:nvSpPr>
        <p:spPr>
          <a:xfrm>
            <a:off x="1869181" y="1209176"/>
            <a:ext cx="7147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一人で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1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つのページを作成できるようになった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4843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みんな</a:t>
            </a:r>
            <a:r>
              <a:rPr kumimoji="1" lang="ja-JP" altLang="en-US" b="1" dirty="0">
                <a:solidFill>
                  <a:schemeClr val="tx1"/>
                </a:solidFill>
              </a:rPr>
              <a:t>成長したピヨ！！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AC55AC2-6FCE-47FE-97FE-C21F932AC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333" y="3490149"/>
            <a:ext cx="2356469" cy="1438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BE41CC0-5CA2-46AB-96E7-AF106A45F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57" y="3490150"/>
            <a:ext cx="2356469" cy="1438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6683393" y="2012924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0FBC81D-DDE7-4AF1-BEC7-062C0E5A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6081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547FC92-EABF-480C-9EAD-78E8C28F588C}"/>
              </a:ext>
            </a:extLst>
          </p:cNvPr>
          <p:cNvGrpSpPr/>
          <p:nvPr/>
        </p:nvGrpSpPr>
        <p:grpSpPr>
          <a:xfrm>
            <a:off x="7364884" y="1141191"/>
            <a:ext cx="2210129" cy="3523568"/>
            <a:chOff x="0" y="0"/>
            <a:chExt cx="2210129" cy="35235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019C7704-B0E5-4B08-893A-A2293612E94C}"/>
                </a:ext>
              </a:extLst>
            </p:cNvPr>
            <p:cNvGrpSpPr/>
            <p:nvPr/>
          </p:nvGrpSpPr>
          <p:grpSpPr>
            <a:xfrm flipH="1">
              <a:off x="1311232" y="1626810"/>
              <a:ext cx="898897" cy="992158"/>
              <a:chOff x="1311235" y="1626810"/>
              <a:chExt cx="1523258" cy="1934305"/>
            </a:xfrm>
          </p:grpSpPr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32B9DE52-9955-45EC-B6F5-85828D726682}"/>
                  </a:ext>
                </a:extLst>
              </p:cNvPr>
              <p:cNvGrpSpPr/>
              <p:nvPr/>
            </p:nvGrpSpPr>
            <p:grpSpPr>
              <a:xfrm>
                <a:off x="1311235" y="1626810"/>
                <a:ext cx="1523258" cy="1934305"/>
                <a:chOff x="1311234" y="1626810"/>
                <a:chExt cx="1503178" cy="1964432"/>
              </a:xfrm>
            </p:grpSpPr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C6F43D38-A069-4237-B8C0-01DEF06C03BA}"/>
                    </a:ext>
                  </a:extLst>
                </p:cNvPr>
                <p:cNvSpPr/>
                <p:nvPr/>
              </p:nvSpPr>
              <p:spPr>
                <a:xfrm rot="2004095">
                  <a:off x="1779731" y="1626810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8" name="正方形/長方形 57">
                  <a:extLst>
                    <a:ext uri="{FF2B5EF4-FFF2-40B4-BE49-F238E27FC236}">
                      <a16:creationId xmlns:a16="http://schemas.microsoft.com/office/drawing/2014/main" id="{EF9730EA-EA03-47A0-BF54-8E8B3B78A1AB}"/>
                    </a:ext>
                  </a:extLst>
                </p:cNvPr>
                <p:cNvSpPr/>
                <p:nvPr/>
              </p:nvSpPr>
              <p:spPr>
                <a:xfrm rot="18162172">
                  <a:off x="1695668" y="2472498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BBE6301-6814-4180-B42F-8A745A28AE32}"/>
                  </a:ext>
                </a:extLst>
              </p:cNvPr>
              <p:cNvSpPr/>
              <p:nvPr/>
            </p:nvSpPr>
            <p:spPr>
              <a:xfrm rot="1965518">
                <a:off x="1567635" y="2465238"/>
                <a:ext cx="713178" cy="515028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098C542-BAC8-47A6-89C0-5C1928140A09}"/>
                </a:ext>
              </a:extLst>
            </p:cNvPr>
            <p:cNvGrpSpPr/>
            <p:nvPr/>
          </p:nvGrpSpPr>
          <p:grpSpPr>
            <a:xfrm>
              <a:off x="0" y="1602069"/>
              <a:ext cx="700139" cy="1127094"/>
              <a:chOff x="0" y="1602069"/>
              <a:chExt cx="1523258" cy="1939277"/>
            </a:xfrm>
          </p:grpSpPr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C3696E71-571D-4003-B47E-A003A45D56C4}"/>
                  </a:ext>
                </a:extLst>
              </p:cNvPr>
              <p:cNvGrpSpPr/>
              <p:nvPr/>
            </p:nvGrpSpPr>
            <p:grpSpPr>
              <a:xfrm>
                <a:off x="0" y="1602069"/>
                <a:ext cx="1523258" cy="1939277"/>
                <a:chOff x="0" y="1602069"/>
                <a:chExt cx="1503178" cy="1969481"/>
              </a:xfrm>
            </p:grpSpPr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BAF75203-1FA3-4113-AC55-63E1984E1E40}"/>
                    </a:ext>
                  </a:extLst>
                </p:cNvPr>
                <p:cNvSpPr/>
                <p:nvPr/>
              </p:nvSpPr>
              <p:spPr>
                <a:xfrm rot="2004095">
                  <a:off x="468499" y="1602069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4" name="正方形/長方形 53">
                  <a:extLst>
                    <a:ext uri="{FF2B5EF4-FFF2-40B4-BE49-F238E27FC236}">
                      <a16:creationId xmlns:a16="http://schemas.microsoft.com/office/drawing/2014/main" id="{5E488892-4160-4C88-A83B-97C134677933}"/>
                    </a:ext>
                  </a:extLst>
                </p:cNvPr>
                <p:cNvSpPr/>
                <p:nvPr/>
              </p:nvSpPr>
              <p:spPr>
                <a:xfrm rot="18162172">
                  <a:off x="384434" y="2452806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B4ABA5B0-D691-4C46-A1ED-DD4C025834A9}"/>
                  </a:ext>
                </a:extLst>
              </p:cNvPr>
              <p:cNvSpPr/>
              <p:nvPr/>
            </p:nvSpPr>
            <p:spPr>
              <a:xfrm rot="1965518">
                <a:off x="261378" y="2440497"/>
                <a:ext cx="713178" cy="515028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2649E695-0063-4FCB-9522-343B5666A563}"/>
                </a:ext>
              </a:extLst>
            </p:cNvPr>
            <p:cNvGrpSpPr/>
            <p:nvPr/>
          </p:nvGrpSpPr>
          <p:grpSpPr>
            <a:xfrm>
              <a:off x="206169" y="2665905"/>
              <a:ext cx="1822531" cy="857663"/>
              <a:chOff x="206169" y="2665903"/>
              <a:chExt cx="2948755" cy="1462569"/>
            </a:xfrm>
          </p:grpSpPr>
          <p:sp>
            <p:nvSpPr>
              <p:cNvPr id="43" name="楕円 42">
                <a:extLst>
                  <a:ext uri="{FF2B5EF4-FFF2-40B4-BE49-F238E27FC236}">
                    <a16:creationId xmlns:a16="http://schemas.microsoft.com/office/drawing/2014/main" id="{69805F85-1E4E-4C0A-A603-02E5355EF352}"/>
                  </a:ext>
                </a:extLst>
              </p:cNvPr>
              <p:cNvSpPr/>
              <p:nvPr/>
            </p:nvSpPr>
            <p:spPr>
              <a:xfrm>
                <a:off x="1566374" y="3542425"/>
                <a:ext cx="1588550" cy="5153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44" name="楕円 43">
                <a:extLst>
                  <a:ext uri="{FF2B5EF4-FFF2-40B4-BE49-F238E27FC236}">
                    <a16:creationId xmlns:a16="http://schemas.microsoft.com/office/drawing/2014/main" id="{8F210829-FD87-48CE-B405-59DD4282ABC9}"/>
                  </a:ext>
                </a:extLst>
              </p:cNvPr>
              <p:cNvSpPr/>
              <p:nvPr/>
            </p:nvSpPr>
            <p:spPr>
              <a:xfrm>
                <a:off x="206169" y="3613126"/>
                <a:ext cx="1588550" cy="5153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737512CF-9837-48CF-B3A5-E966C38F1AE9}"/>
                  </a:ext>
                </a:extLst>
              </p:cNvPr>
              <p:cNvGrpSpPr/>
              <p:nvPr/>
            </p:nvGrpSpPr>
            <p:grpSpPr>
              <a:xfrm>
                <a:off x="655284" y="2665903"/>
                <a:ext cx="909377" cy="1057945"/>
                <a:chOff x="655284" y="2665903"/>
                <a:chExt cx="921845" cy="1831210"/>
              </a:xfrm>
            </p:grpSpPr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102A492D-8FC0-412B-9CFF-0FF2247D3918}"/>
                    </a:ext>
                  </a:extLst>
                </p:cNvPr>
                <p:cNvSpPr/>
                <p:nvPr/>
              </p:nvSpPr>
              <p:spPr>
                <a:xfrm>
                  <a:off x="655284" y="3076245"/>
                  <a:ext cx="921845" cy="142086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2126BC3A-DFBE-4C59-89C3-92CE93D9BEDF}"/>
                    </a:ext>
                  </a:extLst>
                </p:cNvPr>
                <p:cNvSpPr/>
                <p:nvPr/>
              </p:nvSpPr>
              <p:spPr>
                <a:xfrm>
                  <a:off x="674991" y="2665903"/>
                  <a:ext cx="890752" cy="1325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49EEB08A-E1E9-44C9-A5BA-41538D540473}"/>
                  </a:ext>
                </a:extLst>
              </p:cNvPr>
              <p:cNvGrpSpPr/>
              <p:nvPr/>
            </p:nvGrpSpPr>
            <p:grpSpPr>
              <a:xfrm>
                <a:off x="1604469" y="2669418"/>
                <a:ext cx="909378" cy="1057945"/>
                <a:chOff x="1604469" y="2669418"/>
                <a:chExt cx="921845" cy="1831210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A62F1270-A2A4-4FE8-8E03-7C4A0B8EBE38}"/>
                    </a:ext>
                  </a:extLst>
                </p:cNvPr>
                <p:cNvSpPr/>
                <p:nvPr/>
              </p:nvSpPr>
              <p:spPr>
                <a:xfrm>
                  <a:off x="1604469" y="3079760"/>
                  <a:ext cx="921845" cy="142086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9CDABB3C-15BC-422C-8157-F46D2A51F1F1}"/>
                    </a:ext>
                  </a:extLst>
                </p:cNvPr>
                <p:cNvSpPr/>
                <p:nvPr/>
              </p:nvSpPr>
              <p:spPr>
                <a:xfrm>
                  <a:off x="1624176" y="2669418"/>
                  <a:ext cx="890752" cy="1325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9A3899C-8DE0-4268-81BB-368145B863AB}"/>
                </a:ext>
              </a:extLst>
            </p:cNvPr>
            <p:cNvGrpSpPr/>
            <p:nvPr/>
          </p:nvGrpSpPr>
          <p:grpSpPr>
            <a:xfrm>
              <a:off x="207818" y="0"/>
              <a:ext cx="1763156" cy="1686736"/>
              <a:chOff x="207818" y="0"/>
              <a:chExt cx="1763156" cy="1686736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33E0D11-CD6C-4767-868F-0199EB1E253A}"/>
                  </a:ext>
                </a:extLst>
              </p:cNvPr>
              <p:cNvGrpSpPr/>
              <p:nvPr/>
            </p:nvGrpSpPr>
            <p:grpSpPr>
              <a:xfrm>
                <a:off x="207818" y="0"/>
                <a:ext cx="1763156" cy="1686736"/>
                <a:chOff x="207818" y="0"/>
                <a:chExt cx="1763156" cy="1686736"/>
              </a:xfrm>
            </p:grpSpPr>
            <p:sp>
              <p:nvSpPr>
                <p:cNvPr id="28" name="フローチャート: 結合子 27">
                  <a:extLst>
                    <a:ext uri="{FF2B5EF4-FFF2-40B4-BE49-F238E27FC236}">
                      <a16:creationId xmlns:a16="http://schemas.microsoft.com/office/drawing/2014/main" id="{092758F7-2AD1-41A8-B0E3-6F3FD44AD308}"/>
                    </a:ext>
                  </a:extLst>
                </p:cNvPr>
                <p:cNvSpPr/>
                <p:nvPr/>
              </p:nvSpPr>
              <p:spPr>
                <a:xfrm>
                  <a:off x="207818" y="0"/>
                  <a:ext cx="1763156" cy="1686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9" name="フローチャート: 結合子 28">
                  <a:extLst>
                    <a:ext uri="{FF2B5EF4-FFF2-40B4-BE49-F238E27FC236}">
                      <a16:creationId xmlns:a16="http://schemas.microsoft.com/office/drawing/2014/main" id="{66AFE686-BC26-42A8-8EF5-918085A68645}"/>
                    </a:ext>
                  </a:extLst>
                </p:cNvPr>
                <p:cNvSpPr/>
                <p:nvPr/>
              </p:nvSpPr>
              <p:spPr>
                <a:xfrm>
                  <a:off x="368905" y="253450"/>
                  <a:ext cx="1462426" cy="1420641"/>
                </a:xfrm>
                <a:prstGeom prst="flowChartConnector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48914683-73FE-4AE8-BA23-3FC0F15785D3}"/>
                    </a:ext>
                  </a:extLst>
                </p:cNvPr>
                <p:cNvCxnSpPr/>
                <p:nvPr/>
              </p:nvCxnSpPr>
              <p:spPr>
                <a:xfrm flipV="1">
                  <a:off x="1282096" y="476112"/>
                  <a:ext cx="599813" cy="17153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85AB02F4-580D-4B9E-9F32-718328D223DC}"/>
                    </a:ext>
                  </a:extLst>
                </p:cNvPr>
                <p:cNvCxnSpPr/>
                <p:nvPr/>
              </p:nvCxnSpPr>
              <p:spPr>
                <a:xfrm flipV="1">
                  <a:off x="1306286" y="738359"/>
                  <a:ext cx="664688" cy="92909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F111CB78-E112-4394-B409-57E0AF2B6D10}"/>
                    </a:ext>
                  </a:extLst>
                </p:cNvPr>
                <p:cNvCxnSpPr/>
                <p:nvPr/>
              </p:nvCxnSpPr>
              <p:spPr>
                <a:xfrm>
                  <a:off x="1319591" y="991912"/>
                  <a:ext cx="538127" cy="8346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77CA6DB8-1EAB-4177-80D6-B427E1EA7878}"/>
                    </a:ext>
                  </a:extLst>
                </p:cNvPr>
                <p:cNvCxnSpPr/>
                <p:nvPr/>
              </p:nvCxnSpPr>
              <p:spPr>
                <a:xfrm>
                  <a:off x="316674" y="542637"/>
                  <a:ext cx="535712" cy="12557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E43236A-5F23-41E3-A7A1-061C4A70B4E3}"/>
                    </a:ext>
                  </a:extLst>
                </p:cNvPr>
                <p:cNvCxnSpPr/>
                <p:nvPr/>
              </p:nvCxnSpPr>
              <p:spPr>
                <a:xfrm flipV="1">
                  <a:off x="286437" y="828851"/>
                  <a:ext cx="530872" cy="242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8811BFB8-B294-4735-96BF-6714F72182AB}"/>
                    </a:ext>
                  </a:extLst>
                </p:cNvPr>
                <p:cNvCxnSpPr/>
                <p:nvPr/>
              </p:nvCxnSpPr>
              <p:spPr>
                <a:xfrm flipV="1">
                  <a:off x="334818" y="995543"/>
                  <a:ext cx="483701" cy="12216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グループ化 35">
                  <a:extLst>
                    <a:ext uri="{FF2B5EF4-FFF2-40B4-BE49-F238E27FC236}">
                      <a16:creationId xmlns:a16="http://schemas.microsoft.com/office/drawing/2014/main" id="{8321CCDD-AFE3-4F00-9EA5-6048556262C0}"/>
                    </a:ext>
                  </a:extLst>
                </p:cNvPr>
                <p:cNvGrpSpPr/>
                <p:nvPr/>
              </p:nvGrpSpPr>
              <p:grpSpPr>
                <a:xfrm>
                  <a:off x="766947" y="109407"/>
                  <a:ext cx="626754" cy="686596"/>
                  <a:chOff x="766947" y="109407"/>
                  <a:chExt cx="1238250" cy="1060450"/>
                </a:xfrm>
              </p:grpSpPr>
              <p:sp>
                <p:nvSpPr>
                  <p:cNvPr id="37" name="楕円 36">
                    <a:extLst>
                      <a:ext uri="{FF2B5EF4-FFF2-40B4-BE49-F238E27FC236}">
                        <a16:creationId xmlns:a16="http://schemas.microsoft.com/office/drawing/2014/main" id="{A4E296C0-7255-4025-939B-0397EF0BEA4C}"/>
                      </a:ext>
                    </a:extLst>
                  </p:cNvPr>
                  <p:cNvSpPr/>
                  <p:nvPr/>
                </p:nvSpPr>
                <p:spPr>
                  <a:xfrm>
                    <a:off x="766947" y="147507"/>
                    <a:ext cx="615950" cy="102235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38" name="楕円 37">
                    <a:extLst>
                      <a:ext uri="{FF2B5EF4-FFF2-40B4-BE49-F238E27FC236}">
                        <a16:creationId xmlns:a16="http://schemas.microsoft.com/office/drawing/2014/main" id="{A105661F-54DF-4DA1-8B08-FCBB8E09F07A}"/>
                      </a:ext>
                    </a:extLst>
                  </p:cNvPr>
                  <p:cNvSpPr/>
                  <p:nvPr/>
                </p:nvSpPr>
                <p:spPr>
                  <a:xfrm>
                    <a:off x="1109847" y="401507"/>
                    <a:ext cx="234950" cy="4953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39" name="楕円 38">
                    <a:extLst>
                      <a:ext uri="{FF2B5EF4-FFF2-40B4-BE49-F238E27FC236}">
                        <a16:creationId xmlns:a16="http://schemas.microsoft.com/office/drawing/2014/main" id="{B21BD1FD-E11A-4CC4-B46C-78C63DD11E0E}"/>
                      </a:ext>
                    </a:extLst>
                  </p:cNvPr>
                  <p:cNvSpPr/>
                  <p:nvPr/>
                </p:nvSpPr>
                <p:spPr>
                  <a:xfrm>
                    <a:off x="1395597" y="109407"/>
                    <a:ext cx="609600" cy="105410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0" name="楕円 39">
                    <a:extLst>
                      <a:ext uri="{FF2B5EF4-FFF2-40B4-BE49-F238E27FC236}">
                        <a16:creationId xmlns:a16="http://schemas.microsoft.com/office/drawing/2014/main" id="{7F95AA1C-9486-442D-AAF3-AF9449618E8E}"/>
                      </a:ext>
                    </a:extLst>
                  </p:cNvPr>
                  <p:cNvSpPr/>
                  <p:nvPr/>
                </p:nvSpPr>
                <p:spPr>
                  <a:xfrm>
                    <a:off x="1427347" y="401507"/>
                    <a:ext cx="215900" cy="4699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1" name="楕円 40">
                    <a:extLst>
                      <a:ext uri="{FF2B5EF4-FFF2-40B4-BE49-F238E27FC236}">
                        <a16:creationId xmlns:a16="http://schemas.microsoft.com/office/drawing/2014/main" id="{18FAE66E-A9A8-43C5-A173-21163136D520}"/>
                      </a:ext>
                    </a:extLst>
                  </p:cNvPr>
                  <p:cNvSpPr/>
                  <p:nvPr/>
                </p:nvSpPr>
                <p:spPr>
                  <a:xfrm>
                    <a:off x="1452747" y="541207"/>
                    <a:ext cx="101600" cy="203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2" name="楕円 41">
                    <a:extLst>
                      <a:ext uri="{FF2B5EF4-FFF2-40B4-BE49-F238E27FC236}">
                        <a16:creationId xmlns:a16="http://schemas.microsoft.com/office/drawing/2014/main" id="{0CE90F17-E8AD-459E-BD44-A70104BB9228}"/>
                      </a:ext>
                    </a:extLst>
                  </p:cNvPr>
                  <p:cNvSpPr/>
                  <p:nvPr/>
                </p:nvSpPr>
                <p:spPr>
                  <a:xfrm>
                    <a:off x="1243197" y="579307"/>
                    <a:ext cx="101600" cy="203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</p:grp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BEAD8CC0-06C0-48A8-93ED-7117010D64BE}"/>
                  </a:ext>
                </a:extLst>
              </p:cNvPr>
              <p:cNvGrpSpPr/>
              <p:nvPr/>
            </p:nvGrpSpPr>
            <p:grpSpPr>
              <a:xfrm>
                <a:off x="511299" y="661939"/>
                <a:ext cx="1014350" cy="708663"/>
                <a:chOff x="511299" y="661939"/>
                <a:chExt cx="2250067" cy="2235412"/>
              </a:xfrm>
            </p:grpSpPr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7FD480D9-C280-4EFA-BB75-8E232DC64260}"/>
                    </a:ext>
                  </a:extLst>
                </p:cNvPr>
                <p:cNvSpPr/>
                <p:nvPr/>
              </p:nvSpPr>
              <p:spPr>
                <a:xfrm>
                  <a:off x="1520949" y="661939"/>
                  <a:ext cx="558800" cy="56515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2A1D34BD-F336-48FE-A8ED-6D91646B7260}"/>
                    </a:ext>
                  </a:extLst>
                </p:cNvPr>
                <p:cNvCxnSpPr>
                  <a:stCxn id="23" idx="4"/>
                </p:cNvCxnSpPr>
                <p:nvPr/>
              </p:nvCxnSpPr>
              <p:spPr>
                <a:xfrm flipH="1">
                  <a:off x="1793999" y="1227089"/>
                  <a:ext cx="6350" cy="57785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弦 24">
                  <a:extLst>
                    <a:ext uri="{FF2B5EF4-FFF2-40B4-BE49-F238E27FC236}">
                      <a16:creationId xmlns:a16="http://schemas.microsoft.com/office/drawing/2014/main" id="{B56E3A6C-753C-415B-BF88-C7A5D1837BD3}"/>
                    </a:ext>
                  </a:extLst>
                </p:cNvPr>
                <p:cNvSpPr/>
                <p:nvPr/>
              </p:nvSpPr>
              <p:spPr>
                <a:xfrm rot="16954006">
                  <a:off x="917485" y="1053471"/>
                  <a:ext cx="1714927" cy="1972834"/>
                </a:xfrm>
                <a:prstGeom prst="chord">
                  <a:avLst>
                    <a:gd name="adj1" fmla="val 3851513"/>
                    <a:gd name="adj2" fmla="val 16200000"/>
                  </a:avLst>
                </a:prstGeom>
                <a:solidFill>
                  <a:srgbClr val="E6352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6" name="楕円 25">
                  <a:extLst>
                    <a:ext uri="{FF2B5EF4-FFF2-40B4-BE49-F238E27FC236}">
                      <a16:creationId xmlns:a16="http://schemas.microsoft.com/office/drawing/2014/main" id="{047B788E-9187-4C30-8979-BEC14C9F6CCF}"/>
                    </a:ext>
                  </a:extLst>
                </p:cNvPr>
                <p:cNvSpPr/>
                <p:nvPr/>
              </p:nvSpPr>
              <p:spPr>
                <a:xfrm>
                  <a:off x="1120899" y="2128789"/>
                  <a:ext cx="1422400" cy="75565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7" name="円弧 26">
                  <a:extLst>
                    <a:ext uri="{FF2B5EF4-FFF2-40B4-BE49-F238E27FC236}">
                      <a16:creationId xmlns:a16="http://schemas.microsoft.com/office/drawing/2014/main" id="{573B7ECA-2204-445E-A237-793215E669E7}"/>
                    </a:ext>
                  </a:extLst>
                </p:cNvPr>
                <p:cNvSpPr/>
                <p:nvPr/>
              </p:nvSpPr>
              <p:spPr>
                <a:xfrm flipH="1">
                  <a:off x="511299" y="1208039"/>
                  <a:ext cx="622300" cy="615950"/>
                </a:xfrm>
                <a:prstGeom prst="arc">
                  <a:avLst>
                    <a:gd name="adj1" fmla="val 17592666"/>
                    <a:gd name="adj2" fmla="val 5198012"/>
                  </a:avLst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386BF283-0E9C-4609-B3C0-98475ED5610C}"/>
                </a:ext>
              </a:extLst>
            </p:cNvPr>
            <p:cNvGrpSpPr/>
            <p:nvPr/>
          </p:nvGrpSpPr>
          <p:grpSpPr>
            <a:xfrm>
              <a:off x="461818" y="1395900"/>
              <a:ext cx="1294740" cy="1605613"/>
              <a:chOff x="461818" y="1395900"/>
              <a:chExt cx="1294740" cy="1605613"/>
            </a:xfrm>
          </p:grpSpPr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4E11AD12-D812-46E5-86AC-F63DE26719D2}"/>
                  </a:ext>
                </a:extLst>
              </p:cNvPr>
              <p:cNvGrpSpPr/>
              <p:nvPr/>
            </p:nvGrpSpPr>
            <p:grpSpPr>
              <a:xfrm>
                <a:off x="519546" y="1395900"/>
                <a:ext cx="1129805" cy="1605613"/>
                <a:chOff x="519546" y="1395900"/>
                <a:chExt cx="1129805" cy="1605613"/>
              </a:xfrm>
            </p:grpSpPr>
            <p:sp>
              <p:nvSpPr>
                <p:cNvPr id="18" name="四角形: 1 つの角を丸める 17">
                  <a:extLst>
                    <a:ext uri="{FF2B5EF4-FFF2-40B4-BE49-F238E27FC236}">
                      <a16:creationId xmlns:a16="http://schemas.microsoft.com/office/drawing/2014/main" id="{6BC12680-44D4-46F5-92EE-90749FBAE5AC}"/>
                    </a:ext>
                  </a:extLst>
                </p:cNvPr>
                <p:cNvSpPr/>
                <p:nvPr/>
              </p:nvSpPr>
              <p:spPr>
                <a:xfrm rot="10800000" flipH="1">
                  <a:off x="519546" y="1395900"/>
                  <a:ext cx="1129805" cy="1605613"/>
                </a:xfrm>
                <a:prstGeom prst="round1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9" name="楕円 18">
                  <a:extLst>
                    <a:ext uri="{FF2B5EF4-FFF2-40B4-BE49-F238E27FC236}">
                      <a16:creationId xmlns:a16="http://schemas.microsoft.com/office/drawing/2014/main" id="{9E6D767B-D31C-4171-9A0D-D07EF1C32B6C}"/>
                    </a:ext>
                  </a:extLst>
                </p:cNvPr>
                <p:cNvSpPr/>
                <p:nvPr/>
              </p:nvSpPr>
              <p:spPr>
                <a:xfrm>
                  <a:off x="629848" y="1653120"/>
                  <a:ext cx="945284" cy="8905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0" name="フローチャート: 論理積ゲート 19">
                  <a:extLst>
                    <a:ext uri="{FF2B5EF4-FFF2-40B4-BE49-F238E27FC236}">
                      <a16:creationId xmlns:a16="http://schemas.microsoft.com/office/drawing/2014/main" id="{F0836371-F37F-4A60-883A-6119FEBB98C0}"/>
                    </a:ext>
                  </a:extLst>
                </p:cNvPr>
                <p:cNvSpPr/>
                <p:nvPr/>
              </p:nvSpPr>
              <p:spPr>
                <a:xfrm rot="5400000">
                  <a:off x="975494" y="1822355"/>
                  <a:ext cx="279070" cy="630189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57DAA5E5-4AA8-442D-ACE6-C583B401EC4C}"/>
                  </a:ext>
                </a:extLst>
              </p:cNvPr>
              <p:cNvGrpSpPr/>
              <p:nvPr/>
            </p:nvGrpSpPr>
            <p:grpSpPr>
              <a:xfrm>
                <a:off x="461818" y="1453631"/>
                <a:ext cx="1294740" cy="420585"/>
                <a:chOff x="461818" y="1453629"/>
                <a:chExt cx="1798638" cy="550068"/>
              </a:xfrm>
            </p:grpSpPr>
            <p:sp>
              <p:nvSpPr>
                <p:cNvPr id="13" name="四角形: 角を丸くする 12">
                  <a:extLst>
                    <a:ext uri="{FF2B5EF4-FFF2-40B4-BE49-F238E27FC236}">
                      <a16:creationId xmlns:a16="http://schemas.microsoft.com/office/drawing/2014/main" id="{F8EC2AA7-82B3-4928-B495-3E8F04D91730}"/>
                    </a:ext>
                  </a:extLst>
                </p:cNvPr>
                <p:cNvSpPr/>
                <p:nvPr/>
              </p:nvSpPr>
              <p:spPr>
                <a:xfrm>
                  <a:off x="461818" y="1453629"/>
                  <a:ext cx="1798638" cy="185472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4" name="楕円 13">
                  <a:extLst>
                    <a:ext uri="{FF2B5EF4-FFF2-40B4-BE49-F238E27FC236}">
                      <a16:creationId xmlns:a16="http://schemas.microsoft.com/office/drawing/2014/main" id="{848D565C-0BD5-4F49-AF48-B5BFC442B35D}"/>
                    </a:ext>
                  </a:extLst>
                </p:cNvPr>
                <p:cNvSpPr/>
                <p:nvPr/>
              </p:nvSpPr>
              <p:spPr>
                <a:xfrm>
                  <a:off x="1153968" y="1548879"/>
                  <a:ext cx="447675" cy="45481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5" name="楕円 14">
                  <a:extLst>
                    <a:ext uri="{FF2B5EF4-FFF2-40B4-BE49-F238E27FC236}">
                      <a16:creationId xmlns:a16="http://schemas.microsoft.com/office/drawing/2014/main" id="{5071DE21-0A84-452D-9A4C-01DE276AB5DC}"/>
                    </a:ext>
                  </a:extLst>
                </p:cNvPr>
                <p:cNvSpPr/>
                <p:nvPr/>
              </p:nvSpPr>
              <p:spPr>
                <a:xfrm>
                  <a:off x="1339706" y="1830924"/>
                  <a:ext cx="101600" cy="10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9639649D-7E87-451B-8E89-5F451DFBEA38}"/>
                    </a:ext>
                  </a:extLst>
                </p:cNvPr>
                <p:cNvCxnSpPr>
                  <a:endCxn id="14" idx="4"/>
                </p:cNvCxnSpPr>
                <p:nvPr/>
              </p:nvCxnSpPr>
              <p:spPr>
                <a:xfrm>
                  <a:off x="1377806" y="1926174"/>
                  <a:ext cx="0" cy="77523"/>
                </a:xfrm>
                <a:prstGeom prst="line">
                  <a:avLst/>
                </a:prstGeom>
                <a:ln w="28575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BE4169C9-4B9A-4944-BEF4-97EF06D19D40}"/>
                    </a:ext>
                  </a:extLst>
                </p:cNvPr>
                <p:cNvCxnSpPr>
                  <a:endCxn id="14" idx="6"/>
                </p:cNvCxnSpPr>
                <p:nvPr/>
              </p:nvCxnSpPr>
              <p:spPr>
                <a:xfrm flipV="1">
                  <a:off x="1153968" y="1775626"/>
                  <a:ext cx="447675" cy="3175"/>
                </a:xfrm>
                <a:prstGeom prst="line">
                  <a:avLst/>
                </a:prstGeom>
                <a:ln w="28575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EC375CEC-C66F-4D17-8A9C-2097BBC27645}"/>
              </a:ext>
            </a:extLst>
          </p:cNvPr>
          <p:cNvGrpSpPr/>
          <p:nvPr/>
        </p:nvGrpSpPr>
        <p:grpSpPr>
          <a:xfrm>
            <a:off x="2036053" y="1025902"/>
            <a:ext cx="2736260" cy="3578760"/>
            <a:chOff x="6822411" y="978987"/>
            <a:chExt cx="2736260" cy="3578760"/>
          </a:xfrm>
        </p:grpSpPr>
        <p:pic>
          <p:nvPicPr>
            <p:cNvPr id="59" name="図 58">
              <a:extLst>
                <a:ext uri="{FF2B5EF4-FFF2-40B4-BE49-F238E27FC236}">
                  <a16:creationId xmlns:a16="http://schemas.microsoft.com/office/drawing/2014/main" id="{B29347BA-7388-4B5D-8AAA-8B1A5B6CF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2411" y="978987"/>
              <a:ext cx="2736260" cy="3578760"/>
            </a:xfrm>
            <a:prstGeom prst="rect">
              <a:avLst/>
            </a:prstGeom>
          </p:spPr>
        </p:pic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60F4041-8395-4601-B43A-B0EDA76B963B}"/>
                </a:ext>
              </a:extLst>
            </p:cNvPr>
            <p:cNvSpPr/>
            <p:nvPr/>
          </p:nvSpPr>
          <p:spPr>
            <a:xfrm>
              <a:off x="7740497" y="1393244"/>
              <a:ext cx="695326" cy="2908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8132CE56-C2BF-4D7B-BFCE-99438FF5B873}"/>
                </a:ext>
              </a:extLst>
            </p:cNvPr>
            <p:cNvSpPr/>
            <p:nvPr/>
          </p:nvSpPr>
          <p:spPr>
            <a:xfrm>
              <a:off x="8435823" y="1393244"/>
              <a:ext cx="695326" cy="2908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C0E1DE7-DA8F-445C-9C4B-4C8016D7285D}"/>
              </a:ext>
            </a:extLst>
          </p:cNvPr>
          <p:cNvSpPr/>
          <p:nvPr/>
        </p:nvSpPr>
        <p:spPr>
          <a:xfrm>
            <a:off x="1683599" y="5470411"/>
            <a:ext cx="4493917" cy="669851"/>
          </a:xfrm>
          <a:prstGeom prst="wedgeRoundRectCallout">
            <a:avLst>
              <a:gd name="adj1" fmla="val -55776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ドラ〇もんってマント羽織ってるピヨ？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1FAF063-52BC-44D8-BFD5-010B3B3305B0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6</a:t>
            </a:r>
            <a:r>
              <a:rPr kumimoji="1" lang="ja-JP" altLang="en-US" sz="2800" b="1" dirty="0"/>
              <a:t>月</a:t>
            </a:r>
            <a:r>
              <a:rPr kumimoji="1" lang="en-US" altLang="ja-JP" sz="2800" b="1" dirty="0"/>
              <a:t>1</a:t>
            </a:r>
            <a:r>
              <a:rPr kumimoji="1" lang="ja-JP" altLang="en-US" sz="2800" b="1" dirty="0"/>
              <a:t>日　チームビルディング</a:t>
            </a: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E10B95CC-EEF8-47E8-89C5-2C636ED60C34}"/>
              </a:ext>
            </a:extLst>
          </p:cNvPr>
          <p:cNvSpPr/>
          <p:nvPr/>
        </p:nvSpPr>
        <p:spPr>
          <a:xfrm>
            <a:off x="6967958" y="5142825"/>
            <a:ext cx="4306097" cy="669851"/>
          </a:xfrm>
          <a:prstGeom prst="wedgeRoundRectCallout">
            <a:avLst>
              <a:gd name="adj1" fmla="val 42149"/>
              <a:gd name="adj2" fmla="val 8934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共通認識が全くないっピ</a:t>
            </a:r>
          </a:p>
        </p:txBody>
      </p:sp>
      <p:sp>
        <p:nvSpPr>
          <p:cNvPr id="66" name="矢印: 右 65">
            <a:extLst>
              <a:ext uri="{FF2B5EF4-FFF2-40B4-BE49-F238E27FC236}">
                <a16:creationId xmlns:a16="http://schemas.microsoft.com/office/drawing/2014/main" id="{A6D4F938-8DFD-4B49-B634-64C2F57045EE}"/>
              </a:ext>
            </a:extLst>
          </p:cNvPr>
          <p:cNvSpPr/>
          <p:nvPr/>
        </p:nvSpPr>
        <p:spPr>
          <a:xfrm>
            <a:off x="5347839" y="1703961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FCEBB29F-F886-457B-8129-35CAC7917EC6}"/>
              </a:ext>
            </a:extLst>
          </p:cNvPr>
          <p:cNvSpPr/>
          <p:nvPr/>
        </p:nvSpPr>
        <p:spPr>
          <a:xfrm>
            <a:off x="9369211" y="3873548"/>
            <a:ext cx="2639921" cy="5711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腕・足：齊藤先生担当</a:t>
            </a:r>
          </a:p>
        </p:txBody>
      </p:sp>
      <p:cxnSp>
        <p:nvCxnSpPr>
          <p:cNvPr id="78" name="コネクタ: 曲線 77">
            <a:extLst>
              <a:ext uri="{FF2B5EF4-FFF2-40B4-BE49-F238E27FC236}">
                <a16:creationId xmlns:a16="http://schemas.microsoft.com/office/drawing/2014/main" id="{4E054F49-34FD-47B8-B0B3-1C400B3B77A1}"/>
              </a:ext>
            </a:extLst>
          </p:cNvPr>
          <p:cNvCxnSpPr>
            <a:cxnSpLocks/>
            <a:stCxn id="74" idx="0"/>
          </p:cNvCxnSpPr>
          <p:nvPr/>
        </p:nvCxnSpPr>
        <p:spPr>
          <a:xfrm rot="16200000" flipV="1">
            <a:off x="9940132" y="3124507"/>
            <a:ext cx="444548" cy="1053533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CB839662-B726-4177-960F-DA77904AB1F2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502341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E44C220-6CC7-4713-A9A3-1130D075B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379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793F3D-9C2C-43D0-A4D2-11C94B162C22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共通認識を持つために、、、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07C00BF-9D52-4092-8A91-54B03DB1F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32" t="21187" r="30649" b="11041"/>
          <a:stretch/>
        </p:blipFill>
        <p:spPr>
          <a:xfrm>
            <a:off x="1747447" y="2912973"/>
            <a:ext cx="1879374" cy="29160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4AB8431-38A4-48E7-8DC6-0B34234981EE}"/>
              </a:ext>
            </a:extLst>
          </p:cNvPr>
          <p:cNvSpPr txBox="1"/>
          <p:nvPr/>
        </p:nvSpPr>
        <p:spPr>
          <a:xfrm>
            <a:off x="601857" y="1480155"/>
            <a:ext cx="3280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・完成形の可視化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81A3F2-B589-4F79-8316-AD299DACE187}"/>
              </a:ext>
            </a:extLst>
          </p:cNvPr>
          <p:cNvSpPr txBox="1"/>
          <p:nvPr/>
        </p:nvSpPr>
        <p:spPr>
          <a:xfrm>
            <a:off x="601856" y="2025339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・チーム全員で設計書の作業に取り組む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8FD1F5F-BAFD-41FA-B429-7A13E920C8F0}"/>
              </a:ext>
            </a:extLst>
          </p:cNvPr>
          <p:cNvSpPr/>
          <p:nvPr/>
        </p:nvSpPr>
        <p:spPr>
          <a:xfrm>
            <a:off x="6370021" y="1302335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B78C036-2D9E-4A88-81A9-356CD5ECC892}"/>
              </a:ext>
            </a:extLst>
          </p:cNvPr>
          <p:cNvSpPr txBox="1"/>
          <p:nvPr/>
        </p:nvSpPr>
        <p:spPr>
          <a:xfrm>
            <a:off x="7156831" y="1480155"/>
            <a:ext cx="4061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・</a:t>
            </a:r>
            <a:r>
              <a:rPr kumimoji="1" lang="en-US" altLang="ja-JP" b="1" dirty="0"/>
              <a:t>Google</a:t>
            </a:r>
            <a:r>
              <a:rPr kumimoji="1" lang="ja-JP" altLang="en-US" b="1" dirty="0"/>
              <a:t>ドキュメント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kumimoji="1" lang="en-US" altLang="ja-JP" b="1" dirty="0"/>
              <a:t>Google</a:t>
            </a:r>
            <a:r>
              <a:rPr kumimoji="1" lang="ja-JP" altLang="en-US" b="1" dirty="0"/>
              <a:t>スライド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kumimoji="1" lang="ja-JP" altLang="en-US" b="1" dirty="0"/>
              <a:t>ズーム画面共有時注釈機能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E754B7-E593-4992-B0F1-0269500FECA2}"/>
              </a:ext>
            </a:extLst>
          </p:cNvPr>
          <p:cNvSpPr/>
          <p:nvPr/>
        </p:nvSpPr>
        <p:spPr>
          <a:xfrm>
            <a:off x="7156830" y="1263917"/>
            <a:ext cx="4315699" cy="135580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2F22F1E-ECEC-4A58-9C61-A1390483BD17}"/>
              </a:ext>
            </a:extLst>
          </p:cNvPr>
          <p:cNvSpPr txBox="1"/>
          <p:nvPr/>
        </p:nvSpPr>
        <p:spPr>
          <a:xfrm>
            <a:off x="8176437" y="1076883"/>
            <a:ext cx="1473730" cy="369332"/>
          </a:xfrm>
          <a:prstGeom prst="rect">
            <a:avLst/>
          </a:prstGeom>
          <a:solidFill>
            <a:srgbClr val="E8DABE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使用ツール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B8AD6A5-07F4-4D06-B4B4-3201AB0AF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0" r="50000" b="5996"/>
          <a:stretch/>
        </p:blipFill>
        <p:spPr>
          <a:xfrm>
            <a:off x="4910955" y="2898208"/>
            <a:ext cx="5689715" cy="2916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AE3B7994-9E3B-4AF4-85E0-2E886C600ED0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8034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F6B9FE0-C7C2-4EEC-A590-E100B9FA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1266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00D54FB-CD1F-4A91-A7BB-50EC6DDBF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2" r="29190"/>
          <a:stretch/>
        </p:blipFill>
        <p:spPr>
          <a:xfrm>
            <a:off x="6804759" y="1415124"/>
            <a:ext cx="3161411" cy="36376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616C337-4875-4D53-940E-9AA2E93E8C52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共通認識を</a:t>
            </a:r>
            <a:r>
              <a:rPr lang="ja-JP" altLang="en-US" sz="2800" b="1" dirty="0"/>
              <a:t>持った</a:t>
            </a:r>
            <a:r>
              <a:rPr kumimoji="1" lang="ja-JP" altLang="en-US" sz="2800" b="1" dirty="0"/>
              <a:t>結果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FF52C61-F6E9-4C33-ACB0-8C813FDCF49C}"/>
              </a:ext>
            </a:extLst>
          </p:cNvPr>
          <p:cNvSpPr txBox="1"/>
          <p:nvPr/>
        </p:nvSpPr>
        <p:spPr>
          <a:xfrm>
            <a:off x="2445445" y="991631"/>
            <a:ext cx="164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画面設計書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74A89AC-9096-4ACF-91F8-B9E4839F8809}"/>
              </a:ext>
            </a:extLst>
          </p:cNvPr>
          <p:cNvSpPr txBox="1"/>
          <p:nvPr/>
        </p:nvSpPr>
        <p:spPr>
          <a:xfrm>
            <a:off x="7637677" y="991631"/>
            <a:ext cx="200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実際の作成画面</a:t>
            </a:r>
            <a:endParaRPr kumimoji="1" lang="ja-JP" altLang="en-US" b="1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C6228EE2-86D3-47E8-9459-2D9E22E44415}"/>
              </a:ext>
            </a:extLst>
          </p:cNvPr>
          <p:cNvSpPr/>
          <p:nvPr/>
        </p:nvSpPr>
        <p:spPr>
          <a:xfrm>
            <a:off x="1683599" y="5470411"/>
            <a:ext cx="4493917" cy="669851"/>
          </a:xfrm>
          <a:prstGeom prst="wedgeRoundRectCallout">
            <a:avLst>
              <a:gd name="adj1" fmla="val -55261"/>
              <a:gd name="adj2" fmla="val 3657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どっちが画面設計ピヨ？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7B93E4C-919A-4EC1-AF70-4C3A86811652}"/>
              </a:ext>
            </a:extLst>
          </p:cNvPr>
          <p:cNvSpPr/>
          <p:nvPr/>
        </p:nvSpPr>
        <p:spPr>
          <a:xfrm>
            <a:off x="6595730" y="5142825"/>
            <a:ext cx="4589721" cy="669851"/>
          </a:xfrm>
          <a:prstGeom prst="wedgeRoundRectCallout">
            <a:avLst>
              <a:gd name="adj1" fmla="val 42856"/>
              <a:gd name="adj2" fmla="val 8934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完成度が高すぎて見分けがつかないっピ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CA0D234-4D39-47A2-92D1-6269B6E57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9"/>
          <a:stretch/>
        </p:blipFill>
        <p:spPr>
          <a:xfrm>
            <a:off x="1896249" y="1415124"/>
            <a:ext cx="2548159" cy="36986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734567D-AC4F-4FF8-A1D1-636E69F1DED6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95827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D7C79A9-09C6-426E-8F5C-839BCBA4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896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DC95BE2-E207-4675-A3F6-B381112CDAC4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今回の課題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B3164D-64B0-4699-89E2-326D95559AAB}"/>
              </a:ext>
            </a:extLst>
          </p:cNvPr>
          <p:cNvSpPr txBox="1"/>
          <p:nvPr/>
        </p:nvSpPr>
        <p:spPr>
          <a:xfrm>
            <a:off x="1240392" y="1119098"/>
            <a:ext cx="382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タイムマネジメント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DB5DCB-CD8B-40A6-8563-570A559D79BC}"/>
              </a:ext>
            </a:extLst>
          </p:cNvPr>
          <p:cNvSpPr txBox="1"/>
          <p:nvPr/>
        </p:nvSpPr>
        <p:spPr>
          <a:xfrm>
            <a:off x="1780559" y="1814566"/>
            <a:ext cx="8630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サーブレットの作成から予定とずれが生じ始めた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786A24B-B411-4779-837C-6E9D23B4C85B}"/>
              </a:ext>
            </a:extLst>
          </p:cNvPr>
          <p:cNvSpPr txBox="1"/>
          <p:nvPr/>
        </p:nvSpPr>
        <p:spPr>
          <a:xfrm>
            <a:off x="1780559" y="2474893"/>
            <a:ext cx="8630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原因：スケジュール立てのミス</a:t>
            </a:r>
            <a:endParaRPr kumimoji="1" lang="en-US" altLang="ja-JP" sz="2800" b="1" dirty="0"/>
          </a:p>
          <a:p>
            <a:r>
              <a:rPr kumimoji="1" lang="ja-JP" altLang="en-US" sz="2800" b="1" dirty="0"/>
              <a:t>　　　→細かいタスクの洗い出しができなかった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424469D0-309A-4BF8-A3F0-17BE9AD4416D}"/>
              </a:ext>
            </a:extLst>
          </p:cNvPr>
          <p:cNvSpPr/>
          <p:nvPr/>
        </p:nvSpPr>
        <p:spPr>
          <a:xfrm rot="5400000">
            <a:off x="5476885" y="278374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7FBD19E-CD8A-4C78-91F3-1FB58D0FBAF8}"/>
              </a:ext>
            </a:extLst>
          </p:cNvPr>
          <p:cNvSpPr txBox="1"/>
          <p:nvPr/>
        </p:nvSpPr>
        <p:spPr>
          <a:xfrm>
            <a:off x="1655166" y="4079152"/>
            <a:ext cx="8090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解決策</a:t>
            </a:r>
            <a:r>
              <a:rPr kumimoji="1" lang="ja-JP" altLang="en-US" sz="2800" b="1" dirty="0"/>
              <a:t>：タスクの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優先順位</a:t>
            </a:r>
            <a:r>
              <a:rPr kumimoji="1" lang="ja-JP" altLang="en-US" sz="2800" b="1" dirty="0"/>
              <a:t>を決めて、タスクの</a:t>
            </a:r>
            <a:endParaRPr kumimoji="1" lang="en-US" altLang="ja-JP" sz="2800" b="1" dirty="0"/>
          </a:p>
          <a:p>
            <a:r>
              <a:rPr lang="ja-JP" altLang="en-US" sz="2800" b="1" dirty="0"/>
              <a:t>　　　　</a:t>
            </a:r>
            <a:r>
              <a:rPr kumimoji="1" lang="ja-JP" altLang="en-US" sz="2800" b="1" dirty="0"/>
              <a:t>取捨</a:t>
            </a:r>
            <a:r>
              <a:rPr lang="ja-JP" altLang="en-US" sz="2800" b="1" dirty="0"/>
              <a:t>選択を行った</a:t>
            </a:r>
            <a:r>
              <a:rPr kumimoji="1" lang="ja-JP" altLang="en-US" sz="2800" b="1" dirty="0"/>
              <a:t>　　　　　</a:t>
            </a: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EB419B7-1F37-4D05-A890-2682CC4AB479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優先順位は大切だピヨ！！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41D824E-CA1D-4507-A67E-A40152304ED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2488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F3A1BCF-4DA9-4909-A840-E16B71425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3940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D2163F3-D41D-4B5C-A956-8F32334BF882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アプリ作成にあたる背景</a:t>
            </a:r>
            <a:endParaRPr kumimoji="1" lang="en-US" altLang="ja-JP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79724DC-30C0-4244-92D9-DEB7713B444A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4562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D67F54-632A-4E0C-93BC-165069211F17}"/>
              </a:ext>
            </a:extLst>
          </p:cNvPr>
          <p:cNvSpPr txBox="1"/>
          <p:nvPr/>
        </p:nvSpPr>
        <p:spPr>
          <a:xfrm>
            <a:off x="2337121" y="1466727"/>
            <a:ext cx="705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春から社会人になり、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一人暮らし</a:t>
            </a:r>
            <a:r>
              <a:rPr kumimoji="1" lang="ja-JP" altLang="en-US" sz="2400" b="1" dirty="0"/>
              <a:t>を始めた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CFB6BA8F-9F66-4D76-A5B5-C0CDE00AA108}"/>
              </a:ext>
            </a:extLst>
          </p:cNvPr>
          <p:cNvSpPr/>
          <p:nvPr/>
        </p:nvSpPr>
        <p:spPr>
          <a:xfrm rot="5400000">
            <a:off x="5470531" y="194639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DB24D75-6E97-47C9-A731-80E0FCD651BF}"/>
              </a:ext>
            </a:extLst>
          </p:cNvPr>
          <p:cNvSpPr txBox="1"/>
          <p:nvPr/>
        </p:nvSpPr>
        <p:spPr>
          <a:xfrm>
            <a:off x="4854617" y="1953394"/>
            <a:ext cx="299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毎日、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自炊</a:t>
            </a:r>
            <a:r>
              <a:rPr kumimoji="1" lang="ja-JP" altLang="en-US" sz="2400" b="1" dirty="0"/>
              <a:t>も始めた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294575D-EE6B-4CF7-BA10-FA2E07F214F7}"/>
              </a:ext>
            </a:extLst>
          </p:cNvPr>
          <p:cNvCxnSpPr/>
          <p:nvPr/>
        </p:nvCxnSpPr>
        <p:spPr>
          <a:xfrm>
            <a:off x="3036980" y="2184226"/>
            <a:ext cx="14989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79CFA70-D4A6-4BF0-B9B3-3A4EE1DA5DA9}"/>
              </a:ext>
            </a:extLst>
          </p:cNvPr>
          <p:cNvSpPr txBox="1"/>
          <p:nvPr/>
        </p:nvSpPr>
        <p:spPr>
          <a:xfrm>
            <a:off x="802512" y="3848275"/>
            <a:ext cx="41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レシピのアイデアがいつも一緒だな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A8F528-B237-45DC-AFBF-C97404EBF383}"/>
              </a:ext>
            </a:extLst>
          </p:cNvPr>
          <p:cNvSpPr txBox="1"/>
          <p:nvPr/>
        </p:nvSpPr>
        <p:spPr>
          <a:xfrm>
            <a:off x="935614" y="4473894"/>
            <a:ext cx="418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保存方法とか保存期間とか分からない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8C7D220-D049-459E-9744-406381DD52BF}"/>
              </a:ext>
            </a:extLst>
          </p:cNvPr>
          <p:cNvSpPr txBox="1"/>
          <p:nvPr/>
        </p:nvSpPr>
        <p:spPr>
          <a:xfrm>
            <a:off x="5116565" y="3852100"/>
            <a:ext cx="67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スーパーに来たけど、冷蔵庫に何入ってる</a:t>
            </a:r>
            <a:r>
              <a:rPr lang="ja-JP" altLang="en-US" b="1" dirty="0"/>
              <a:t>っけ？</a:t>
            </a:r>
            <a:endParaRPr kumimoji="1" lang="ja-JP" altLang="en-US" b="1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38A1157-53B8-4490-899D-8441E09CB93F}"/>
              </a:ext>
            </a:extLst>
          </p:cNvPr>
          <p:cNvSpPr/>
          <p:nvPr/>
        </p:nvSpPr>
        <p:spPr>
          <a:xfrm>
            <a:off x="372319" y="3429000"/>
            <a:ext cx="11447362" cy="2057399"/>
          </a:xfrm>
          <a:prstGeom prst="roundRect">
            <a:avLst/>
          </a:prstGeom>
          <a:noFill/>
          <a:ln w="3810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32C257-26DA-4E8D-B552-DAC5D8EAAEAA}"/>
              </a:ext>
            </a:extLst>
          </p:cNvPr>
          <p:cNvSpPr txBox="1"/>
          <p:nvPr/>
        </p:nvSpPr>
        <p:spPr>
          <a:xfrm>
            <a:off x="4535902" y="3244333"/>
            <a:ext cx="2858946" cy="369332"/>
          </a:xfrm>
          <a:prstGeom prst="rect">
            <a:avLst/>
          </a:prstGeom>
          <a:solidFill>
            <a:srgbClr val="E8DABE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自炊始めてみたけど、、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65B2420-8AB1-4323-849C-8BD0C5A2DEF6}"/>
              </a:ext>
            </a:extLst>
          </p:cNvPr>
          <p:cNvSpPr txBox="1"/>
          <p:nvPr/>
        </p:nvSpPr>
        <p:spPr>
          <a:xfrm>
            <a:off x="3572719" y="4913068"/>
            <a:ext cx="5046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solidFill>
                  <a:srgbClr val="FF0000"/>
                </a:solidFill>
              </a:rPr>
              <a:t>自炊に対してモチベーションが上がらない</a:t>
            </a: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E6EBBED9-533B-44B6-88B8-BF611AB5E544}"/>
              </a:ext>
            </a:extLst>
          </p:cNvPr>
          <p:cNvSpPr/>
          <p:nvPr/>
        </p:nvSpPr>
        <p:spPr>
          <a:xfrm>
            <a:off x="1688171" y="5761790"/>
            <a:ext cx="4196539" cy="669851"/>
          </a:xfrm>
          <a:prstGeom prst="wedgeRoundRectCallout">
            <a:avLst>
              <a:gd name="adj1" fmla="val -54931"/>
              <a:gd name="adj2" fmla="val 2102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自炊は毎日大変だピヨ！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E88182F-3067-469F-AE6C-C86B3A2B1A8E}"/>
              </a:ext>
            </a:extLst>
          </p:cNvPr>
          <p:cNvSpPr txBox="1"/>
          <p:nvPr/>
        </p:nvSpPr>
        <p:spPr>
          <a:xfrm>
            <a:off x="7266412" y="4516148"/>
            <a:ext cx="41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正直、外食のほうが安いんじゃない？</a:t>
            </a:r>
            <a:endParaRPr kumimoji="1" lang="ja-JP" altLang="en-US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31140FE-9E64-45D9-8B4A-998D1542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36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0694A4B-BAE7-4B4F-9416-695B1FE2F378}"/>
              </a:ext>
            </a:extLst>
          </p:cNvPr>
          <p:cNvSpPr txBox="1"/>
          <p:nvPr/>
        </p:nvSpPr>
        <p:spPr>
          <a:xfrm>
            <a:off x="601857" y="343873"/>
            <a:ext cx="283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今後について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85B2318-D8D3-4866-8998-CDB90F498974}"/>
              </a:ext>
            </a:extLst>
          </p:cNvPr>
          <p:cNvSpPr txBox="1"/>
          <p:nvPr/>
        </p:nvSpPr>
        <p:spPr>
          <a:xfrm>
            <a:off x="1695678" y="1817705"/>
            <a:ext cx="8362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継続すること：</a:t>
            </a:r>
            <a:r>
              <a:rPr lang="ja-JP" altLang="en-US" sz="2800" b="1" dirty="0">
                <a:solidFill>
                  <a:srgbClr val="FF0000"/>
                </a:solidFill>
              </a:rPr>
              <a:t>積極的なコミュニケーション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　　　　　　　→報連相・共通認識の確認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18BF6D-2362-4173-8EC7-70A773BBE309}"/>
              </a:ext>
            </a:extLst>
          </p:cNvPr>
          <p:cNvSpPr txBox="1"/>
          <p:nvPr/>
        </p:nvSpPr>
        <p:spPr>
          <a:xfrm>
            <a:off x="1695678" y="3347493"/>
            <a:ext cx="89646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改善すること：</a:t>
            </a:r>
            <a:r>
              <a:rPr lang="ja-JP" altLang="en-US" sz="2800" b="1" dirty="0">
                <a:solidFill>
                  <a:srgbClr val="FF0000"/>
                </a:solidFill>
              </a:rPr>
              <a:t>タイムマネジメント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　　　　　　　→タスクの洗い出し・優先順位の作成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E54074B-1EE3-49D5-9D6B-978ED9799B03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2488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EED74E8-E566-4E50-B4ED-F86AF3B4E5CA}"/>
              </a:ext>
            </a:extLst>
          </p:cNvPr>
          <p:cNvSpPr/>
          <p:nvPr/>
        </p:nvSpPr>
        <p:spPr>
          <a:xfrm>
            <a:off x="1683599" y="5470411"/>
            <a:ext cx="4589879" cy="669851"/>
          </a:xfrm>
          <a:prstGeom prst="wedgeRoundRectCallout">
            <a:avLst>
              <a:gd name="adj1" fmla="val -53512"/>
              <a:gd name="adj2" fmla="val 3485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今回学んだ経験を今後も活かすピヨ！！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9CC15529-B129-4172-8F9C-1D4AC1629B42}"/>
              </a:ext>
            </a:extLst>
          </p:cNvPr>
          <p:cNvSpPr/>
          <p:nvPr/>
        </p:nvSpPr>
        <p:spPr>
          <a:xfrm>
            <a:off x="6967958" y="5142825"/>
            <a:ext cx="4306097" cy="669851"/>
          </a:xfrm>
          <a:prstGeom prst="wedgeRoundRectCallout">
            <a:avLst>
              <a:gd name="adj1" fmla="val 40805"/>
              <a:gd name="adj2" fmla="val 8415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みんなの</a:t>
            </a:r>
            <a:r>
              <a:rPr kumimoji="1" lang="ja-JP" altLang="en-US" b="1" dirty="0">
                <a:solidFill>
                  <a:schemeClr val="tx1"/>
                </a:solidFill>
              </a:rPr>
              <a:t>成長に期待しているッピ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D20597-DD80-4604-85FB-00C3664F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6013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個人成長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名前　役職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成長した部分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7679"/>
            <a:ext cx="521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solidFill>
                  <a:prstClr val="black"/>
                </a:solidFill>
                <a:latin typeface="游ゴシック" panose="020F0502020204030204"/>
                <a:ea typeface="游ゴシック" panose="020B0400000000000000" pitchFamily="50" charset="-128"/>
              </a:rPr>
              <a:t>小阪瞳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　チームリーダー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C5A13-73E7-43FA-A0E1-82FDDD6605CB}"/>
              </a:ext>
            </a:extLst>
          </p:cNvPr>
          <p:cNvSpPr txBox="1"/>
          <p:nvPr/>
        </p:nvSpPr>
        <p:spPr>
          <a:xfrm>
            <a:off x="1319513" y="2164465"/>
            <a:ext cx="3947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srgbClr val="FF0000"/>
                </a:solidFill>
                <a:latin typeface="游ゴシック" panose="020F0502020204030204"/>
                <a:ea typeface="游ゴシック" panose="020B0400000000000000" pitchFamily="50" charset="-128"/>
              </a:rPr>
              <a:t>決断力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5137C5E-C210-4EAF-9DB2-F602C53C1659}"/>
              </a:ext>
            </a:extLst>
          </p:cNvPr>
          <p:cNvSpPr txBox="1"/>
          <p:nvPr/>
        </p:nvSpPr>
        <p:spPr>
          <a:xfrm>
            <a:off x="1750369" y="3012806"/>
            <a:ext cx="89389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引っ張る立場に苦手意識</a:t>
            </a: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大学時代のダンスサークルの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5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人チームで唯一役職なし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　</a:t>
            </a: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自分で考える、相談、決断</a:t>
            </a:r>
            <a:endParaRPr lang="en-US" altLang="ja-JP" sz="2400" b="1" dirty="0">
              <a:latin typeface="游ゴシック" panose="020F0502020204030204"/>
              <a:ea typeface="游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latin typeface="游ゴシック" panose="020F0502020204030204"/>
                <a:ea typeface="游ゴシック" panose="020B0400000000000000" pitchFamily="50" charset="-128"/>
              </a:rPr>
              <a:t>→期限内にアプリ完成！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87944430-3DC0-49DB-81A8-A33C9630F3EC}"/>
              </a:ext>
            </a:extLst>
          </p:cNvPr>
          <p:cNvSpPr/>
          <p:nvPr/>
        </p:nvSpPr>
        <p:spPr>
          <a:xfrm rot="5400000">
            <a:off x="2971868" y="3788446"/>
            <a:ext cx="643100" cy="102870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AA3D64F1-8E0E-427C-AED4-3C81402E8009}"/>
              </a:ext>
            </a:extLst>
          </p:cNvPr>
          <p:cNvSpPr/>
          <p:nvPr/>
        </p:nvSpPr>
        <p:spPr>
          <a:xfrm>
            <a:off x="2055613" y="5785334"/>
            <a:ext cx="3481765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リーダー頑張ったピヨ！！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04B2D470-954F-4D76-A979-25461F375863}"/>
              </a:ext>
            </a:extLst>
          </p:cNvPr>
          <p:cNvSpPr/>
          <p:nvPr/>
        </p:nvSpPr>
        <p:spPr>
          <a:xfrm>
            <a:off x="6595730" y="5142825"/>
            <a:ext cx="4678326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肉じゃが美味しかったッピ！</a:t>
            </a:r>
            <a:endParaRPr kumimoji="1" lang="ja-JP" altLang="en-US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470C0D2-FEB9-43C2-8D63-EC562B0A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3549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個人成長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名前　役職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成長した部分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7679"/>
            <a:ext cx="574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内田健斗　コミュニケーション担当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5137C5E-C210-4EAF-9DB2-F602C53C1659}"/>
              </a:ext>
            </a:extLst>
          </p:cNvPr>
          <p:cNvSpPr txBox="1"/>
          <p:nvPr/>
        </p:nvSpPr>
        <p:spPr>
          <a:xfrm>
            <a:off x="1319511" y="2005274"/>
            <a:ext cx="9732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メンバーに頼ること、自分の意見を伝えること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AC283D8-58A0-4D31-AED8-F37252156ABF}"/>
              </a:ext>
            </a:extLst>
          </p:cNvPr>
          <p:cNvSpPr txBox="1"/>
          <p:nvPr/>
        </p:nvSpPr>
        <p:spPr>
          <a:xfrm>
            <a:off x="1319511" y="3153407"/>
            <a:ext cx="105222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５月はグループメンバーに質問することや頼ることがは</a:t>
            </a:r>
            <a:r>
              <a:rPr kumimoji="1" lang="ja-JP" altLang="en-US" sz="2400" b="1" dirty="0"/>
              <a:t>迷惑をかけてしまうと思っていた</a:t>
            </a:r>
            <a:endParaRPr kumimoji="1" lang="en-US" altLang="ja-JP" sz="2400" b="1" dirty="0"/>
          </a:p>
          <a:p>
            <a:endParaRPr kumimoji="1" lang="en-US" altLang="ja-JP" sz="2400" b="1" dirty="0"/>
          </a:p>
          <a:p>
            <a:endParaRPr kumimoji="1" lang="en-US" altLang="ja-JP" sz="2400" b="1" dirty="0"/>
          </a:p>
          <a:p>
            <a:r>
              <a:rPr kumimoji="1" lang="ja-JP" altLang="en-US" sz="2400" b="1" dirty="0"/>
              <a:t>６月の演習で皆一緒に悩み教え合った結果</a:t>
            </a:r>
            <a:r>
              <a:rPr lang="ja-JP" altLang="en-US" sz="2400" b="1" dirty="0"/>
              <a:t>人を頼れるようになった</a:t>
            </a:r>
            <a:endParaRPr kumimoji="1" lang="ja-JP" altLang="en-US" sz="2400" b="1" dirty="0"/>
          </a:p>
          <a:p>
            <a:endParaRPr kumimoji="1" lang="ja-JP" altLang="en-US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8E373BE-B02D-4CF1-A757-6A65FD2E954A}"/>
              </a:ext>
            </a:extLst>
          </p:cNvPr>
          <p:cNvSpPr/>
          <p:nvPr/>
        </p:nvSpPr>
        <p:spPr>
          <a:xfrm>
            <a:off x="2247703" y="5754639"/>
            <a:ext cx="7696593" cy="669851"/>
          </a:xfrm>
          <a:prstGeom prst="wedgeRoundRectCallout">
            <a:avLst>
              <a:gd name="adj1" fmla="val -59547"/>
              <a:gd name="adj2" fmla="val -163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自分ばかりが頼っているのではなくみんなで助け合った結果</a:t>
            </a:r>
            <a:r>
              <a:rPr kumimoji="1" lang="ja-JP" altLang="en-US" b="1" dirty="0">
                <a:solidFill>
                  <a:schemeClr val="tx1"/>
                </a:solidFill>
              </a:rPr>
              <a:t>ピヨ！！</a:t>
            </a:r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31173BA0-1924-4F7D-8B8F-D433514A1F05}"/>
              </a:ext>
            </a:extLst>
          </p:cNvPr>
          <p:cNvSpPr/>
          <p:nvPr/>
        </p:nvSpPr>
        <p:spPr>
          <a:xfrm>
            <a:off x="4991329" y="3926476"/>
            <a:ext cx="2209340" cy="669851"/>
          </a:xfrm>
          <a:prstGeom prst="downArrow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10A4A8-4DF1-477B-96C3-7E89D385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620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個人成長</a:t>
            </a:r>
            <a:endParaRPr kumimoji="1" lang="ja-JP" altLang="en-US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名前　役職</a:t>
            </a:r>
            <a:endParaRPr kumimoji="1" lang="en-US" altLang="ja-JP" dirty="0"/>
          </a:p>
          <a:p>
            <a:r>
              <a:rPr lang="ja-JP" altLang="en-US" dirty="0"/>
              <a:t>成長した部分</a:t>
            </a:r>
            <a:endParaRPr lang="en-US" altLang="ja-JP" dirty="0"/>
          </a:p>
          <a:p>
            <a:r>
              <a:rPr kumimoji="1" lang="ja-JP" altLang="en-US" dirty="0"/>
              <a:t>エピソード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C5A13-73E7-43FA-A0E1-82FDDD6605CB}"/>
              </a:ext>
            </a:extLst>
          </p:cNvPr>
          <p:cNvSpPr txBox="1"/>
          <p:nvPr/>
        </p:nvSpPr>
        <p:spPr>
          <a:xfrm>
            <a:off x="1319513" y="2164465"/>
            <a:ext cx="6637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グループでの開発の難しさ</a:t>
            </a:r>
            <a:r>
              <a:rPr lang="ja-JP" altLang="en-US" sz="2800" b="1" dirty="0">
                <a:solidFill>
                  <a:srgbClr val="FF0000"/>
                </a:solidFill>
              </a:rPr>
              <a:t>の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理解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DF39E2D-EEAE-4FBE-859C-98B74C6E6529}"/>
              </a:ext>
            </a:extLst>
          </p:cNvPr>
          <p:cNvSpPr txBox="1"/>
          <p:nvPr/>
        </p:nvSpPr>
        <p:spPr>
          <a:xfrm>
            <a:off x="1859055" y="2828140"/>
            <a:ext cx="9498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グループでの開発経験無し</a:t>
            </a:r>
            <a:endParaRPr kumimoji="1" lang="en-US" altLang="ja-JP" sz="2800" b="1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ja-JP" altLang="en-US" sz="2800" b="1" dirty="0"/>
              <a:t>初めは思い通りに進まない</a:t>
            </a:r>
            <a:endParaRPr kumimoji="1" lang="ja-JP" altLang="en-US" sz="2800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AD7AA234-BFF1-4618-8750-359DB97F97DC}"/>
              </a:ext>
            </a:extLst>
          </p:cNvPr>
          <p:cNvSpPr/>
          <p:nvPr/>
        </p:nvSpPr>
        <p:spPr>
          <a:xfrm rot="5400000">
            <a:off x="5707451" y="3322326"/>
            <a:ext cx="777097" cy="16663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33DF06B-D1B8-4D54-BEBF-5CBEF4A5BF22}"/>
              </a:ext>
            </a:extLst>
          </p:cNvPr>
          <p:cNvSpPr txBox="1"/>
          <p:nvPr/>
        </p:nvSpPr>
        <p:spPr>
          <a:xfrm>
            <a:off x="1859054" y="4721048"/>
            <a:ext cx="9498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全員が力を付けていき、</a:t>
            </a:r>
            <a:br>
              <a:rPr kumimoji="1" lang="en-US" altLang="ja-JP" sz="2800" b="1" dirty="0"/>
            </a:br>
            <a:r>
              <a:rPr kumimoji="1" lang="ja-JP" altLang="en-US" sz="2800" b="1" dirty="0"/>
              <a:t>お互いが助け合えるグループに成長</a:t>
            </a: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55BF31B8-0E8D-4AE2-850F-5344AAEAA36E}"/>
              </a:ext>
            </a:extLst>
          </p:cNvPr>
          <p:cNvSpPr/>
          <p:nvPr/>
        </p:nvSpPr>
        <p:spPr>
          <a:xfrm>
            <a:off x="2055613" y="5785334"/>
            <a:ext cx="3481765" cy="669851"/>
          </a:xfrm>
          <a:prstGeom prst="wedgeRoundRectCallout">
            <a:avLst>
              <a:gd name="adj1" fmla="val -62666"/>
              <a:gd name="adj2" fmla="val -163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先生も成長したピヨ！！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6F6398C-2C23-44EA-93B2-DFD95A1FFCA4}"/>
              </a:ext>
            </a:extLst>
          </p:cNvPr>
          <p:cNvSpPr txBox="1"/>
          <p:nvPr/>
        </p:nvSpPr>
        <p:spPr>
          <a:xfrm>
            <a:off x="1319513" y="1377679"/>
            <a:ext cx="8565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/>
              <a:t>齊藤圭汰　 </a:t>
            </a:r>
            <a:r>
              <a:rPr kumimoji="1" lang="en-US" altLang="ja-JP" sz="2400" b="1"/>
              <a:t>DBA</a:t>
            </a:r>
            <a:r>
              <a:rPr lang="ja-JP" altLang="en-US" sz="2400" b="1"/>
              <a:t>担当</a:t>
            </a:r>
            <a:r>
              <a:rPr kumimoji="1" lang="ja-JP" altLang="en-US" sz="2400" b="1"/>
              <a:t>、構成管理</a:t>
            </a:r>
            <a:r>
              <a:rPr kumimoji="1" lang="en-US" altLang="ja-JP" sz="2400" b="1"/>
              <a:t>/</a:t>
            </a:r>
            <a:r>
              <a:rPr kumimoji="1" lang="ja-JP" altLang="en-US" sz="2400" b="1"/>
              <a:t>システムアーキテクト担当</a:t>
            </a:r>
            <a:endParaRPr kumimoji="1" lang="ja-JP" altLang="en-US" sz="2400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1391689-FF95-4CBE-A719-B4FB933AA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805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個人成長</a:t>
            </a:r>
            <a:endParaRPr kumimoji="1" lang="ja-JP" altLang="en-US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名前　役職</a:t>
            </a:r>
            <a:endParaRPr kumimoji="1" lang="en-US" altLang="ja-JP" dirty="0"/>
          </a:p>
          <a:p>
            <a:r>
              <a:rPr lang="ja-JP" altLang="en-US" dirty="0"/>
              <a:t>成長した部分</a:t>
            </a:r>
            <a:endParaRPr lang="en-US" altLang="ja-JP" dirty="0"/>
          </a:p>
          <a:p>
            <a:r>
              <a:rPr kumimoji="1" lang="ja-JP" altLang="en-US" dirty="0"/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7679"/>
            <a:ext cx="3113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長島蒼樹　発表担当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B22144-3B5C-4608-925C-99F9DCE9EDEB}"/>
              </a:ext>
            </a:extLst>
          </p:cNvPr>
          <p:cNvSpPr txBox="1"/>
          <p:nvPr/>
        </p:nvSpPr>
        <p:spPr>
          <a:xfrm>
            <a:off x="3796496" y="1972852"/>
            <a:ext cx="449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報連相のコミュニケーション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61F9479-FD32-4FE3-90A7-A0436FAC7653}"/>
              </a:ext>
            </a:extLst>
          </p:cNvPr>
          <p:cNvSpPr txBox="1"/>
          <p:nvPr/>
        </p:nvSpPr>
        <p:spPr>
          <a:xfrm>
            <a:off x="1050402" y="2577092"/>
            <a:ext cx="103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学生時代：グループワークで積極的にコミュニケーションをとれなかった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7AA8298-7BA3-4E7E-80F8-F59829FC9EC0}"/>
              </a:ext>
            </a:extLst>
          </p:cNvPr>
          <p:cNvSpPr txBox="1"/>
          <p:nvPr/>
        </p:nvSpPr>
        <p:spPr>
          <a:xfrm>
            <a:off x="3279493" y="3787783"/>
            <a:ext cx="587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チームの進捗や成果に影響すると考えた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D6939008-D627-47AA-A6E2-BB5316E0DBA2}"/>
              </a:ext>
            </a:extLst>
          </p:cNvPr>
          <p:cNvSpPr/>
          <p:nvPr/>
        </p:nvSpPr>
        <p:spPr>
          <a:xfrm rot="5400000">
            <a:off x="5597845" y="2427465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DAE4E0E-8A9E-4A63-BE78-1338338D78FF}"/>
              </a:ext>
            </a:extLst>
          </p:cNvPr>
          <p:cNvSpPr txBox="1"/>
          <p:nvPr/>
        </p:nvSpPr>
        <p:spPr>
          <a:xfrm>
            <a:off x="3796496" y="4315458"/>
            <a:ext cx="449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チーム：チーム全員が納得した成果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44D510-6E85-410C-8B08-6646B6F10E36}"/>
              </a:ext>
            </a:extLst>
          </p:cNvPr>
          <p:cNvSpPr txBox="1"/>
          <p:nvPr/>
        </p:nvSpPr>
        <p:spPr>
          <a:xfrm>
            <a:off x="3796496" y="4830911"/>
            <a:ext cx="5741043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000" b="1" dirty="0"/>
              <a:t>個人　</a:t>
            </a:r>
            <a:r>
              <a:rPr kumimoji="1" lang="ja-JP" altLang="en-US" sz="2000" b="1" dirty="0"/>
              <a:t>：チームが書いたプログラミングの理解</a:t>
            </a:r>
            <a:endParaRPr kumimoji="1" lang="en-US" altLang="ja-JP" sz="2000" b="1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　　　　</a:t>
            </a:r>
            <a:r>
              <a:rPr lang="en-US" altLang="ja-JP" sz="2000" b="1" dirty="0"/>
              <a:t>Java</a:t>
            </a:r>
            <a:r>
              <a:rPr lang="ja-JP" altLang="en-US" sz="2000" b="1" dirty="0"/>
              <a:t>の知識向上</a:t>
            </a:r>
            <a:endParaRPr kumimoji="1" lang="ja-JP" altLang="en-US" sz="2000" b="1" dirty="0"/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2899259C-162C-413E-9206-81A0BAC14378}"/>
              </a:ext>
            </a:extLst>
          </p:cNvPr>
          <p:cNvSpPr/>
          <p:nvPr/>
        </p:nvSpPr>
        <p:spPr>
          <a:xfrm>
            <a:off x="2055613" y="5785334"/>
            <a:ext cx="3481765" cy="669851"/>
          </a:xfrm>
          <a:prstGeom prst="wedgeRoundRectCallout">
            <a:avLst>
              <a:gd name="adj1" fmla="val -64661"/>
              <a:gd name="adj2" fmla="val 264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よく頭抱えたピヨ！！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CC186C8-C5AF-4039-986C-CF763FCCA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3047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37BAB6A-4D69-4904-9FDB-C82383A26DA0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個人成長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3E679B7-4278-433C-909F-D2808DC7BCB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89824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F1E4D-2324-4400-B04B-D2D7D768FBA1}"/>
              </a:ext>
            </a:extLst>
          </p:cNvPr>
          <p:cNvSpPr txBox="1"/>
          <p:nvPr/>
        </p:nvSpPr>
        <p:spPr>
          <a:xfrm>
            <a:off x="12261475" y="2164465"/>
            <a:ext cx="2176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名前　役職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成長した部分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エピソード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6C3FE9-37EA-4782-AE41-EB5655F8B48C}"/>
              </a:ext>
            </a:extLst>
          </p:cNvPr>
          <p:cNvSpPr txBox="1"/>
          <p:nvPr/>
        </p:nvSpPr>
        <p:spPr>
          <a:xfrm>
            <a:off x="1319513" y="1371605"/>
            <a:ext cx="395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>
                <a:solidFill>
                  <a:prstClr val="black"/>
                </a:solidFill>
                <a:latin typeface="游ゴシック" panose="020F0502020204030204"/>
                <a:ea typeface="游ゴシック" panose="020B0400000000000000" pitchFamily="50" charset="-128"/>
              </a:rPr>
              <a:t>吉田美幸　品質管理担当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EC5A13-73E7-43FA-A0E1-82FDDD6605CB}"/>
              </a:ext>
            </a:extLst>
          </p:cNvPr>
          <p:cNvSpPr txBox="1"/>
          <p:nvPr/>
        </p:nvSpPr>
        <p:spPr>
          <a:xfrm>
            <a:off x="1319513" y="2164465"/>
            <a:ext cx="7559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srgbClr val="FF0000"/>
                </a:solidFill>
                <a:latin typeface="游ゴシック" panose="020F0502020204030204"/>
                <a:ea typeface="游ゴシック" panose="020B0400000000000000" pitchFamily="50" charset="-128"/>
              </a:rPr>
              <a:t>ファイルのつながり、コードの理解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D5C317D-54E0-4405-8C2C-DAEEDF303A4E}"/>
              </a:ext>
            </a:extLst>
          </p:cNvPr>
          <p:cNvSpPr txBox="1"/>
          <p:nvPr/>
        </p:nvSpPr>
        <p:spPr>
          <a:xfrm>
            <a:off x="1319513" y="2747876"/>
            <a:ext cx="6438900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000" b="1" dirty="0"/>
              <a:t>・ファイルのつながり</a:t>
            </a:r>
            <a:endParaRPr lang="en-US" altLang="ja-JP" sz="2000" b="1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　　わかってるつもりでも．．．</a:t>
            </a:r>
            <a:endParaRPr lang="en-US" altLang="ja-JP" sz="2000" b="1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7196DF41-4742-4851-AABB-06557914DD86}"/>
              </a:ext>
            </a:extLst>
          </p:cNvPr>
          <p:cNvSpPr/>
          <p:nvPr/>
        </p:nvSpPr>
        <p:spPr>
          <a:xfrm rot="5400000">
            <a:off x="5885088" y="3615943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 descr="テキスト, 手紙&#10;&#10;自動的に生成された説明">
            <a:extLst>
              <a:ext uri="{FF2B5EF4-FFF2-40B4-BE49-F238E27FC236}">
                <a16:creationId xmlns:a16="http://schemas.microsoft.com/office/drawing/2014/main" id="{2A862471-C494-41B3-969C-A659CC2A9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87"/>
          <a:stretch/>
        </p:blipFill>
        <p:spPr>
          <a:xfrm>
            <a:off x="7409021" y="3779743"/>
            <a:ext cx="3464517" cy="3042465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72D3961-2822-4309-94CB-0DF131E9F313}"/>
              </a:ext>
            </a:extLst>
          </p:cNvPr>
          <p:cNvSpPr txBox="1"/>
          <p:nvPr/>
        </p:nvSpPr>
        <p:spPr>
          <a:xfrm>
            <a:off x="1910200" y="4497448"/>
            <a:ext cx="5046776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000" b="1" dirty="0"/>
              <a:t>・ノートに図解⇒ファイルの役割を理解</a:t>
            </a:r>
            <a:endParaRPr kumimoji="1" lang="en-US" altLang="ja-JP" sz="2000" b="1" dirty="0"/>
          </a:p>
          <a:p>
            <a:pPr>
              <a:lnSpc>
                <a:spcPct val="150000"/>
              </a:lnSpc>
            </a:pPr>
            <a:r>
              <a:rPr lang="ja-JP" altLang="en-US" sz="2000" b="1" dirty="0"/>
              <a:t>・齊藤塾⇒コードを理解</a:t>
            </a:r>
            <a:endParaRPr kumimoji="1" lang="en-US" altLang="ja-JP" sz="20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DA29CDD-95E5-425F-931B-94BD3C630483}"/>
              </a:ext>
            </a:extLst>
          </p:cNvPr>
          <p:cNvSpPr txBox="1"/>
          <p:nvPr/>
        </p:nvSpPr>
        <p:spPr>
          <a:xfrm>
            <a:off x="5888179" y="2747876"/>
            <a:ext cx="7216814" cy="884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1800" b="1" dirty="0"/>
              <a:t>・</a:t>
            </a:r>
            <a:r>
              <a:rPr kumimoji="1" lang="en-US" altLang="ja-JP" sz="1800" b="1" dirty="0"/>
              <a:t>get</a:t>
            </a:r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　　何を</a:t>
            </a:r>
            <a:r>
              <a:rPr lang="en-US" altLang="ja-JP" sz="1800" b="1" dirty="0"/>
              <a:t>get</a:t>
            </a:r>
            <a:r>
              <a:rPr lang="ja-JP" altLang="en-US" sz="1800" b="1" dirty="0"/>
              <a:t>してどこに行くの．．</a:t>
            </a:r>
            <a:endParaRPr lang="ja-JP" altLang="en-US" dirty="0"/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924F1AE8-EDA7-4BC3-8BD8-DB2326B9ADDB}"/>
              </a:ext>
            </a:extLst>
          </p:cNvPr>
          <p:cNvSpPr/>
          <p:nvPr/>
        </p:nvSpPr>
        <p:spPr>
          <a:xfrm>
            <a:off x="2247703" y="5754639"/>
            <a:ext cx="3481765" cy="669851"/>
          </a:xfrm>
          <a:prstGeom prst="wedgeRoundRectCallout">
            <a:avLst>
              <a:gd name="adj1" fmla="val -58344"/>
              <a:gd name="adj2" fmla="val 78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齊藤先生様々だピヨ！！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9F4E8C-2723-4C36-82D3-4AFE8EC9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3321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8731258-240C-4D65-A2F4-3A007097EC06}"/>
              </a:ext>
            </a:extLst>
          </p:cNvPr>
          <p:cNvSpPr txBox="1"/>
          <p:nvPr/>
        </p:nvSpPr>
        <p:spPr>
          <a:xfrm>
            <a:off x="601857" y="343873"/>
            <a:ext cx="178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dirty="0">
                <a:solidFill>
                  <a:prstClr val="black"/>
                </a:solidFill>
                <a:latin typeface="游ゴシック" panose="020F0502020204030204"/>
                <a:ea typeface="游ゴシック" panose="020B0400000000000000" pitchFamily="50" charset="-128"/>
              </a:rPr>
              <a:t>謝辞</a:t>
            </a:r>
            <a:endParaRPr kumimoji="1" lang="ja-JP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38F1501-F4AF-4B6F-B196-302BE7AE2768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122691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35AEB57-A54C-47BC-91F7-7B3701D05806}"/>
              </a:ext>
            </a:extLst>
          </p:cNvPr>
          <p:cNvSpPr txBox="1"/>
          <p:nvPr/>
        </p:nvSpPr>
        <p:spPr>
          <a:xfrm>
            <a:off x="2841583" y="2048719"/>
            <a:ext cx="6730679" cy="225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研修講師の皆様、ならびに研修事務局の皆様</a:t>
            </a:r>
            <a:br>
              <a:rPr lang="ja-JP" altLang="en-US" sz="2400" b="1" dirty="0"/>
            </a:b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一緒に学習してくれたクラスの仲間たち</a:t>
            </a:r>
            <a:br>
              <a:rPr lang="ja-JP" altLang="en-US" sz="2400" b="1" dirty="0"/>
            </a:b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研修に参加させてくれた各会社の皆様に</a:t>
            </a:r>
            <a:br>
              <a:rPr lang="ja-JP" altLang="en-US" sz="2400" b="1" dirty="0"/>
            </a:br>
            <a:r>
              <a:rPr lang="ja-JP" altLang="en-US" sz="2400" b="1" i="0" dirty="0">
                <a:solidFill>
                  <a:srgbClr val="1D1C1D"/>
                </a:solidFill>
                <a:effectLst/>
                <a:latin typeface="NotoSansJP"/>
              </a:rPr>
              <a:t>御礼申し上げます。</a:t>
            </a:r>
            <a:endParaRPr kumimoji="1" lang="ja-JP" altLang="en-US" sz="2400" b="1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A56370-AB81-48A7-B460-C0AB5377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3707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5663536-7E77-4F0B-A8ED-A5EE9829C0A0}"/>
              </a:ext>
            </a:extLst>
          </p:cNvPr>
          <p:cNvSpPr txBox="1"/>
          <p:nvPr/>
        </p:nvSpPr>
        <p:spPr>
          <a:xfrm>
            <a:off x="3541852" y="2917355"/>
            <a:ext cx="552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御清聴ありがとうございました</a:t>
            </a:r>
            <a:endParaRPr kumimoji="1" lang="ja-JP" altLang="en-US" sz="2800" b="1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734BFF5-22BE-4067-BDCE-37989D9F4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D093F264-0583-4294-844D-8EFDEBC8EB58}"/>
              </a:ext>
            </a:extLst>
          </p:cNvPr>
          <p:cNvSpPr/>
          <p:nvPr/>
        </p:nvSpPr>
        <p:spPr>
          <a:xfrm>
            <a:off x="2058650" y="5453698"/>
            <a:ext cx="4037350" cy="669851"/>
          </a:xfrm>
          <a:prstGeom prst="wedgeRoundRectCallout">
            <a:avLst>
              <a:gd name="adj1" fmla="val -62358"/>
              <a:gd name="adj2" fmla="val 2683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聴いてくれてありがと</a:t>
            </a:r>
            <a:r>
              <a:rPr kumimoji="1" lang="ja-JP" altLang="en-US" b="1" dirty="0">
                <a:solidFill>
                  <a:schemeClr val="tx1"/>
                </a:solidFill>
              </a:rPr>
              <a:t>ピヨ！！</a:t>
            </a:r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4586C0DE-0A1D-4686-8DED-B2B5D80DB55A}"/>
              </a:ext>
            </a:extLst>
          </p:cNvPr>
          <p:cNvSpPr/>
          <p:nvPr/>
        </p:nvSpPr>
        <p:spPr>
          <a:xfrm>
            <a:off x="7085922" y="5453697"/>
            <a:ext cx="3481765" cy="669851"/>
          </a:xfrm>
          <a:prstGeom prst="wedgeRoundRectCallout">
            <a:avLst>
              <a:gd name="adj1" fmla="val 58674"/>
              <a:gd name="adj2" fmla="val 1819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ぜひ使ってみるっピ</a:t>
            </a:r>
            <a:r>
              <a:rPr kumimoji="1" lang="ja-JP" altLang="en-US" b="1" dirty="0">
                <a:solidFill>
                  <a:schemeClr val="tx1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68071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466CD3A-F70A-4721-A770-FC5BC62F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8FA1BF0-5F51-4739-BCA6-5B0819A83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48" y="624280"/>
            <a:ext cx="9371552" cy="531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9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AD762A2-522B-46EF-ADC4-9176203D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3693BD99-541C-4F07-B135-DFD1DD8BB099}"/>
              </a:ext>
            </a:extLst>
          </p:cNvPr>
          <p:cNvSpPr/>
          <p:nvPr/>
        </p:nvSpPr>
        <p:spPr>
          <a:xfrm>
            <a:off x="1891655" y="1724630"/>
            <a:ext cx="2754774" cy="14931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76EF276-1B5C-47EB-9D71-5D9737DF2C49}"/>
              </a:ext>
            </a:extLst>
          </p:cNvPr>
          <p:cNvSpPr/>
          <p:nvPr/>
        </p:nvSpPr>
        <p:spPr>
          <a:xfrm>
            <a:off x="6685344" y="1724630"/>
            <a:ext cx="2754774" cy="14931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5762ECC-8DEB-4958-AAC5-5911AE3BAD91}"/>
              </a:ext>
            </a:extLst>
          </p:cNvPr>
          <p:cNvSpPr/>
          <p:nvPr/>
        </p:nvSpPr>
        <p:spPr>
          <a:xfrm>
            <a:off x="6808102" y="3867350"/>
            <a:ext cx="2754774" cy="14931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5FCBE775-03E0-42B5-86CE-3C78B039DEB1}"/>
              </a:ext>
            </a:extLst>
          </p:cNvPr>
          <p:cNvSpPr/>
          <p:nvPr/>
        </p:nvSpPr>
        <p:spPr>
          <a:xfrm>
            <a:off x="1891655" y="3846656"/>
            <a:ext cx="2754774" cy="14931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675592-24C6-4911-B405-F6FD62AA6735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主な機能一覧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6327E272-E3CC-42F8-A1BF-002C1560427B}"/>
              </a:ext>
            </a:extLst>
          </p:cNvPr>
          <p:cNvCxnSpPr>
            <a:cxnSpLocks/>
          </p:cNvCxnSpPr>
          <p:nvPr/>
        </p:nvCxnSpPr>
        <p:spPr>
          <a:xfrm>
            <a:off x="559443" y="867093"/>
            <a:ext cx="247698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ECA907-0396-40BC-930B-05D43F5BD2D1}"/>
              </a:ext>
            </a:extLst>
          </p:cNvPr>
          <p:cNvSpPr txBox="1"/>
          <p:nvPr/>
        </p:nvSpPr>
        <p:spPr>
          <a:xfrm>
            <a:off x="2830977" y="2286531"/>
            <a:ext cx="16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冷蔵庫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EBA4C3C-7E52-4B91-A2E3-DC12EE9E2C43}"/>
              </a:ext>
            </a:extLst>
          </p:cNvPr>
          <p:cNvSpPr txBox="1"/>
          <p:nvPr/>
        </p:nvSpPr>
        <p:spPr>
          <a:xfrm>
            <a:off x="7502325" y="4408557"/>
            <a:ext cx="16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カレンダー</a:t>
            </a:r>
            <a:endParaRPr kumimoji="1" lang="ja-JP" altLang="en-US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BE1CD9-3715-4B2E-B3B6-07EED4988707}"/>
              </a:ext>
            </a:extLst>
          </p:cNvPr>
          <p:cNvSpPr txBox="1"/>
          <p:nvPr/>
        </p:nvSpPr>
        <p:spPr>
          <a:xfrm>
            <a:off x="7673049" y="2286531"/>
            <a:ext cx="16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レシピ</a:t>
            </a:r>
            <a:endParaRPr kumimoji="1" lang="ja-JP" altLang="en-US" b="1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0EC2EF1-2543-42ED-A243-6AF45CDDABC3}"/>
              </a:ext>
            </a:extLst>
          </p:cNvPr>
          <p:cNvSpPr txBox="1"/>
          <p:nvPr/>
        </p:nvSpPr>
        <p:spPr>
          <a:xfrm>
            <a:off x="2629124" y="4429251"/>
            <a:ext cx="16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食材管理</a:t>
            </a:r>
            <a:endParaRPr kumimoji="1" lang="ja-JP" altLang="en-US" b="1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35B76658-98AA-4764-9B91-15E31D1551EC}"/>
              </a:ext>
            </a:extLst>
          </p:cNvPr>
          <p:cNvSpPr/>
          <p:nvPr/>
        </p:nvSpPr>
        <p:spPr>
          <a:xfrm>
            <a:off x="1683599" y="5470411"/>
            <a:ext cx="4044572" cy="669851"/>
          </a:xfrm>
          <a:prstGeom prst="wedgeRoundRectCallout">
            <a:avLst>
              <a:gd name="adj1" fmla="val -56893"/>
              <a:gd name="adj2" fmla="val 2621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たくさんの機能があるピヨ</a:t>
            </a:r>
            <a:r>
              <a:rPr kumimoji="1" lang="ja-JP" altLang="en-US" b="1" dirty="0">
                <a:solidFill>
                  <a:schemeClr val="tx1"/>
                </a:solidFill>
              </a:rPr>
              <a:t>！！</a:t>
            </a:r>
          </a:p>
        </p:txBody>
      </p:sp>
    </p:spTree>
    <p:extLst>
      <p:ext uri="{BB962C8B-B14F-4D97-AF65-F5344CB8AC3E}">
        <p14:creationId xmlns:p14="http://schemas.microsoft.com/office/powerpoint/2010/main" val="3226321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冷蔵庫機能</a:t>
            </a:r>
            <a:endParaRPr kumimoji="1" lang="ja-JP" altLang="en-US" sz="2800" b="1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6722982" cy="669851"/>
          </a:xfrm>
          <a:prstGeom prst="wedgeRoundRectCallout">
            <a:avLst>
              <a:gd name="adj1" fmla="val -53107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プルダウンメニューから細かな在庫管理も可能だピヨ</a:t>
            </a:r>
            <a:r>
              <a:rPr kumimoji="1" lang="ja-JP" altLang="en-US" b="1" dirty="0">
                <a:solidFill>
                  <a:schemeClr val="tx1"/>
                </a:solidFill>
              </a:rPr>
              <a:t>！！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5676539" y="1985151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D928A15F-1615-4D47-B708-D38CDF96B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3" t="26083" r="11289" b="3256"/>
          <a:stretch/>
        </p:blipFill>
        <p:spPr>
          <a:xfrm>
            <a:off x="710011" y="1240958"/>
            <a:ext cx="4285340" cy="41787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FFB6587-8922-43E1-8602-D8FB85AA8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39" t="24971" r="52919" b="41692"/>
          <a:stretch/>
        </p:blipFill>
        <p:spPr>
          <a:xfrm>
            <a:off x="7441368" y="1451543"/>
            <a:ext cx="4100281" cy="39339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円: 塗りつぶしなし 14">
            <a:extLst>
              <a:ext uri="{FF2B5EF4-FFF2-40B4-BE49-F238E27FC236}">
                <a16:creationId xmlns:a16="http://schemas.microsoft.com/office/drawing/2014/main" id="{A9A661F1-7186-41AE-A110-3D706C5ECB35}"/>
              </a:ext>
            </a:extLst>
          </p:cNvPr>
          <p:cNvSpPr/>
          <p:nvPr/>
        </p:nvSpPr>
        <p:spPr>
          <a:xfrm>
            <a:off x="1160339" y="3841940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EBC192D-AFEB-47FA-AB7B-991CAD02EFEA}"/>
              </a:ext>
            </a:extLst>
          </p:cNvPr>
          <p:cNvSpPr/>
          <p:nvPr/>
        </p:nvSpPr>
        <p:spPr>
          <a:xfrm>
            <a:off x="8623024" y="2175223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65A553-B149-46BF-BEEE-C7AD2390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369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C923303-7D22-47BF-8BB0-81C2C8895F7F}"/>
              </a:ext>
            </a:extLst>
          </p:cNvPr>
          <p:cNvSpPr txBox="1"/>
          <p:nvPr/>
        </p:nvSpPr>
        <p:spPr>
          <a:xfrm>
            <a:off x="1138989" y="1413300"/>
            <a:ext cx="513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食材の</a:t>
            </a:r>
            <a:r>
              <a:rPr lang="ja-JP" altLang="en-US" sz="2400" b="1" dirty="0"/>
              <a:t>保存方法、保存期間などを</a:t>
            </a:r>
            <a:endParaRPr lang="en-US" altLang="ja-JP" sz="2400" b="1" dirty="0"/>
          </a:p>
          <a:p>
            <a:r>
              <a:rPr lang="ja-JP" altLang="en-US" sz="2400" b="1" dirty="0"/>
              <a:t>教えてくれる機能</a:t>
            </a:r>
            <a:endParaRPr kumimoji="1" lang="en-US" altLang="ja-JP" sz="24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C6628CF-C753-43CB-8E81-09EAF5FD570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食材管理機能</a:t>
            </a:r>
            <a:endParaRPr kumimoji="1" lang="ja-JP" altLang="en-US" sz="28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7F524C-90D2-4783-8D29-1F814690560E}"/>
              </a:ext>
            </a:extLst>
          </p:cNvPr>
          <p:cNvSpPr txBox="1"/>
          <p:nvPr/>
        </p:nvSpPr>
        <p:spPr>
          <a:xfrm>
            <a:off x="1138989" y="3279925"/>
            <a:ext cx="513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一人暮らし</a:t>
            </a:r>
            <a:r>
              <a:rPr lang="ja-JP" altLang="en-US" sz="2400" b="1" dirty="0"/>
              <a:t>で食材を余らせる、腐らせるという悩みを解消！！</a:t>
            </a:r>
            <a:endParaRPr kumimoji="1" lang="en-US" altLang="ja-JP" sz="2400" b="1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2B27B34-3DFA-40EE-A050-03C98600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2" t="1" r="4795" b="496"/>
          <a:stretch/>
        </p:blipFill>
        <p:spPr>
          <a:xfrm>
            <a:off x="6873424" y="1828799"/>
            <a:ext cx="4628766" cy="3609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91ACD4B1-A995-4ABD-8879-B2218F3A9129}"/>
              </a:ext>
            </a:extLst>
          </p:cNvPr>
          <p:cNvSpPr/>
          <p:nvPr/>
        </p:nvSpPr>
        <p:spPr>
          <a:xfrm rot="5400000">
            <a:off x="2495916" y="2218041"/>
            <a:ext cx="744144" cy="11449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017902EC-65DA-46D2-8DCA-7ED66016316A}"/>
              </a:ext>
            </a:extLst>
          </p:cNvPr>
          <p:cNvSpPr/>
          <p:nvPr/>
        </p:nvSpPr>
        <p:spPr>
          <a:xfrm>
            <a:off x="1683599" y="5117880"/>
            <a:ext cx="4412401" cy="894130"/>
          </a:xfrm>
          <a:prstGeom prst="wedgeRoundRectCallout">
            <a:avLst>
              <a:gd name="adj1" fmla="val -54985"/>
              <a:gd name="adj2" fmla="val 4265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食材の見分け方や、旬も知れて</a:t>
            </a: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いつもより買い物が少し楽しくなるピヨ</a:t>
            </a:r>
          </a:p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8EA87B1-4C92-4A9E-AF87-1961B807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6</a:t>
            </a:fld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DD430B8-5582-4E02-AA20-0C831642165F}"/>
              </a:ext>
            </a:extLst>
          </p:cNvPr>
          <p:cNvCxnSpPr>
            <a:cxnSpLocks/>
          </p:cNvCxnSpPr>
          <p:nvPr/>
        </p:nvCxnSpPr>
        <p:spPr>
          <a:xfrm>
            <a:off x="559443" y="867093"/>
            <a:ext cx="247698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61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D330C75-F1B8-476F-874F-DCF7734DA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6" r="19876"/>
          <a:stretch/>
        </p:blipFill>
        <p:spPr>
          <a:xfrm>
            <a:off x="202190" y="964445"/>
            <a:ext cx="5563837" cy="44229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B285DE5-1126-4AA9-9CB1-19A341D81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0893"/>
          <a:stretch/>
        </p:blipFill>
        <p:spPr>
          <a:xfrm>
            <a:off x="6455229" y="910759"/>
            <a:ext cx="5563837" cy="44701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円: 塗りつぶしなし 5">
            <a:extLst>
              <a:ext uri="{FF2B5EF4-FFF2-40B4-BE49-F238E27FC236}">
                <a16:creationId xmlns:a16="http://schemas.microsoft.com/office/drawing/2014/main" id="{9C31E5A5-6A37-4D38-9A93-9618AC9BCCE0}"/>
              </a:ext>
            </a:extLst>
          </p:cNvPr>
          <p:cNvSpPr/>
          <p:nvPr/>
        </p:nvSpPr>
        <p:spPr>
          <a:xfrm>
            <a:off x="3697062" y="1477133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: 塗りつぶしなし 7">
            <a:extLst>
              <a:ext uri="{FF2B5EF4-FFF2-40B4-BE49-F238E27FC236}">
                <a16:creationId xmlns:a16="http://schemas.microsoft.com/office/drawing/2014/main" id="{0F6022B3-AD26-4A9C-8AE0-4FA05DB95F2F}"/>
              </a:ext>
            </a:extLst>
          </p:cNvPr>
          <p:cNvSpPr/>
          <p:nvPr/>
        </p:nvSpPr>
        <p:spPr>
          <a:xfrm>
            <a:off x="10964637" y="3563108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: 塗りつぶしなし 8">
            <a:extLst>
              <a:ext uri="{FF2B5EF4-FFF2-40B4-BE49-F238E27FC236}">
                <a16:creationId xmlns:a16="http://schemas.microsoft.com/office/drawing/2014/main" id="{CBB640C2-E448-4EC4-A656-674F0CA149A5}"/>
              </a:ext>
            </a:extLst>
          </p:cNvPr>
          <p:cNvSpPr/>
          <p:nvPr/>
        </p:nvSpPr>
        <p:spPr>
          <a:xfrm>
            <a:off x="11078937" y="4902669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円: 塗りつぶしなし 10">
            <a:extLst>
              <a:ext uri="{FF2B5EF4-FFF2-40B4-BE49-F238E27FC236}">
                <a16:creationId xmlns:a16="http://schemas.microsoft.com/office/drawing/2014/main" id="{512B1395-BD1C-4E4D-809F-24303BED00C2}"/>
              </a:ext>
            </a:extLst>
          </p:cNvPr>
          <p:cNvSpPr/>
          <p:nvPr/>
        </p:nvSpPr>
        <p:spPr>
          <a:xfrm>
            <a:off x="11248903" y="910759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: 塗りつぶしなし 11">
            <a:extLst>
              <a:ext uri="{FF2B5EF4-FFF2-40B4-BE49-F238E27FC236}">
                <a16:creationId xmlns:a16="http://schemas.microsoft.com/office/drawing/2014/main" id="{A7C9B975-768B-4CEA-B889-EC1136E5A0D4}"/>
              </a:ext>
            </a:extLst>
          </p:cNvPr>
          <p:cNvSpPr/>
          <p:nvPr/>
        </p:nvSpPr>
        <p:spPr>
          <a:xfrm>
            <a:off x="10783662" y="1997227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6FBB4A0B-E8B1-4006-979A-EC0D6E171D5D}"/>
              </a:ext>
            </a:extLst>
          </p:cNvPr>
          <p:cNvSpPr/>
          <p:nvPr/>
        </p:nvSpPr>
        <p:spPr>
          <a:xfrm>
            <a:off x="2010857" y="5478218"/>
            <a:ext cx="8586558" cy="669851"/>
          </a:xfrm>
          <a:prstGeom prst="wedgeRoundRectCallout">
            <a:avLst>
              <a:gd name="adj1" fmla="val -56707"/>
              <a:gd name="adj2" fmla="val 1584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他にも「ワンパン」「レンジのみ」などで絞り込めるらしいピヨ！！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E368518-E048-4008-8AF6-3CC14CDFD908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8393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C650B26-6D61-47BB-AF0D-FE4F807BD561}"/>
              </a:ext>
            </a:extLst>
          </p:cNvPr>
          <p:cNvSpPr txBox="1"/>
          <p:nvPr/>
        </p:nvSpPr>
        <p:spPr>
          <a:xfrm>
            <a:off x="581025" y="343873"/>
            <a:ext cx="544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食材以外でのレシピ絞り込み</a:t>
            </a:r>
            <a:endParaRPr kumimoji="1" lang="ja-JP" altLang="en-US" sz="2800" b="1" dirty="0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3CE88C2A-D4A5-4461-AE73-13FF8C4A74FF}"/>
              </a:ext>
            </a:extLst>
          </p:cNvPr>
          <p:cNvSpPr/>
          <p:nvPr/>
        </p:nvSpPr>
        <p:spPr>
          <a:xfrm>
            <a:off x="5650030" y="1703961"/>
            <a:ext cx="673768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407511EB-3119-4363-82D9-C697370DE127}"/>
              </a:ext>
            </a:extLst>
          </p:cNvPr>
          <p:cNvSpPr/>
          <p:nvPr/>
        </p:nvSpPr>
        <p:spPr>
          <a:xfrm>
            <a:off x="6029325" y="1544907"/>
            <a:ext cx="2978023" cy="3008429"/>
          </a:xfrm>
          <a:prstGeom prst="donut">
            <a:avLst>
              <a:gd name="adj" fmla="val 6937"/>
            </a:avLst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5F1F89-75CF-4E24-A36E-DA9015DA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89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7497E95-80EC-4BE9-B207-E554102CFAA5}"/>
              </a:ext>
            </a:extLst>
          </p:cNvPr>
          <p:cNvSpPr txBox="1"/>
          <p:nvPr/>
        </p:nvSpPr>
        <p:spPr>
          <a:xfrm>
            <a:off x="581025" y="343873"/>
            <a:ext cx="544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レシピ詳細の表示</a:t>
            </a:r>
          </a:p>
        </p:txBody>
      </p:sp>
      <p:pic>
        <p:nvPicPr>
          <p:cNvPr id="4" name="図 3" descr="食品 が含まれている画像&#10;&#10;自動的に生成された説明">
            <a:extLst>
              <a:ext uri="{FF2B5EF4-FFF2-40B4-BE49-F238E27FC236}">
                <a16:creationId xmlns:a16="http://schemas.microsoft.com/office/drawing/2014/main" id="{EBDC23EA-85EA-458A-B1B8-F0186A0303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7" r="23755"/>
          <a:stretch/>
        </p:blipFill>
        <p:spPr>
          <a:xfrm>
            <a:off x="163629" y="963163"/>
            <a:ext cx="4985886" cy="43445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47C0B4A9-4B60-4617-B673-C5F7EE0ABB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6" r="21032"/>
          <a:stretch/>
        </p:blipFill>
        <p:spPr>
          <a:xfrm>
            <a:off x="5678905" y="963163"/>
            <a:ext cx="5747025" cy="43445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3F9E505-6F52-4157-98B3-D4B0672446BC}"/>
              </a:ext>
            </a:extLst>
          </p:cNvPr>
          <p:cNvSpPr/>
          <p:nvPr/>
        </p:nvSpPr>
        <p:spPr>
          <a:xfrm>
            <a:off x="1717333" y="5533675"/>
            <a:ext cx="4706616" cy="662700"/>
          </a:xfrm>
          <a:prstGeom prst="wedgeRoundRectCallout">
            <a:avLst>
              <a:gd name="adj1" fmla="val -56332"/>
              <a:gd name="adj2" fmla="val 2234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上に自炊費と外食費がかいてある</a:t>
            </a:r>
            <a:r>
              <a:rPr kumimoji="1" lang="ja-JP" altLang="en-US" b="1" dirty="0">
                <a:solidFill>
                  <a:schemeClr val="tx1"/>
                </a:solidFill>
              </a:rPr>
              <a:t>ピヨ！！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D8BD345-1447-4FDA-B3F9-B9263FA51A4B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0463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9DA6A51D-A962-4870-9086-2152C927D9EB}"/>
              </a:ext>
            </a:extLst>
          </p:cNvPr>
          <p:cNvSpPr/>
          <p:nvPr/>
        </p:nvSpPr>
        <p:spPr>
          <a:xfrm>
            <a:off x="6514303" y="5565384"/>
            <a:ext cx="4306097" cy="669851"/>
          </a:xfrm>
          <a:prstGeom prst="wedgeRoundRectCallout">
            <a:avLst>
              <a:gd name="adj1" fmla="val 53965"/>
              <a:gd name="adj2" fmla="val 1393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自分で作るとこんなに安くすむっピ！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8416D6B-19C4-4BA8-B710-791E0AF0C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2665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冷蔵庫機能</a:t>
            </a:r>
            <a:endParaRPr kumimoji="1" lang="ja-JP" altLang="en-US" sz="2800" b="1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4044572" cy="669851"/>
          </a:xfrm>
          <a:prstGeom prst="wedgeRoundRectCallout">
            <a:avLst>
              <a:gd name="adj1" fmla="val -55462"/>
              <a:gd name="adj2" fmla="val 2966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自動で消費されるピヨ！！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4682438" y="1786589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円: 塗りつぶしなし 14">
            <a:extLst>
              <a:ext uri="{FF2B5EF4-FFF2-40B4-BE49-F238E27FC236}">
                <a16:creationId xmlns:a16="http://schemas.microsoft.com/office/drawing/2014/main" id="{A9A661F1-7186-41AE-A110-3D706C5ECB35}"/>
              </a:ext>
            </a:extLst>
          </p:cNvPr>
          <p:cNvSpPr/>
          <p:nvPr/>
        </p:nvSpPr>
        <p:spPr>
          <a:xfrm>
            <a:off x="1160339" y="3841940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59BDCE-2114-47F6-9F4C-D650E5296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1" t="11326" r="13991" b="2223"/>
          <a:stretch/>
        </p:blipFill>
        <p:spPr>
          <a:xfrm>
            <a:off x="689422" y="1247450"/>
            <a:ext cx="3295273" cy="41657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EBC192D-AFEB-47FA-AB7B-991CAD02EFEA}"/>
              </a:ext>
            </a:extLst>
          </p:cNvPr>
          <p:cNvSpPr/>
          <p:nvPr/>
        </p:nvSpPr>
        <p:spPr>
          <a:xfrm>
            <a:off x="1801041" y="4222296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AD1C9B0-FE03-49A2-BEEB-AA4115243D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95" t="29025" r="15994" b="62305"/>
          <a:stretch/>
        </p:blipFill>
        <p:spPr>
          <a:xfrm>
            <a:off x="5589836" y="4342965"/>
            <a:ext cx="6467751" cy="8809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44C1C61-83CF-44E8-9DF5-EA2A76A8FA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6" t="28946" r="15557" b="61962"/>
          <a:stretch/>
        </p:blipFill>
        <p:spPr>
          <a:xfrm>
            <a:off x="5589838" y="1058240"/>
            <a:ext cx="6467750" cy="9094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矢印: 右 17">
            <a:extLst>
              <a:ext uri="{FF2B5EF4-FFF2-40B4-BE49-F238E27FC236}">
                <a16:creationId xmlns:a16="http://schemas.microsoft.com/office/drawing/2014/main" id="{7E6EF18B-7E8D-4D2F-B4ED-629813173623}"/>
              </a:ext>
            </a:extLst>
          </p:cNvPr>
          <p:cNvSpPr/>
          <p:nvPr/>
        </p:nvSpPr>
        <p:spPr>
          <a:xfrm rot="5400000">
            <a:off x="8303800" y="2298588"/>
            <a:ext cx="777097" cy="16663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B40626A-A68C-4F62-B7EF-F35DF100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17" name="円: 塗りつぶしなし 16">
            <a:extLst>
              <a:ext uri="{FF2B5EF4-FFF2-40B4-BE49-F238E27FC236}">
                <a16:creationId xmlns:a16="http://schemas.microsoft.com/office/drawing/2014/main" id="{4770E587-B348-4EE9-862E-85E30345066E}"/>
              </a:ext>
            </a:extLst>
          </p:cNvPr>
          <p:cNvSpPr/>
          <p:nvPr/>
        </p:nvSpPr>
        <p:spPr>
          <a:xfrm>
            <a:off x="7726758" y="698989"/>
            <a:ext cx="3093642" cy="1652719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円: 塗りつぶしなし 18">
            <a:extLst>
              <a:ext uri="{FF2B5EF4-FFF2-40B4-BE49-F238E27FC236}">
                <a16:creationId xmlns:a16="http://schemas.microsoft.com/office/drawing/2014/main" id="{631B0072-90B5-42DF-8EFB-DE22D42CB567}"/>
              </a:ext>
            </a:extLst>
          </p:cNvPr>
          <p:cNvSpPr/>
          <p:nvPr/>
        </p:nvSpPr>
        <p:spPr>
          <a:xfrm>
            <a:off x="7726758" y="3957062"/>
            <a:ext cx="3093642" cy="1652719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05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1150</Words>
  <Application>Microsoft Office PowerPoint</Application>
  <PresentationFormat>ワイド画面</PresentationFormat>
  <Paragraphs>226</Paragraphs>
  <Slides>27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3" baseType="lpstr">
      <vt:lpstr>NotoSansJP</vt:lpstr>
      <vt:lpstr>游ゴシック</vt:lpstr>
      <vt:lpstr>游ゴシック Light</vt:lpstr>
      <vt:lpstr>Arial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長島蒼樹</dc:creator>
  <cp:lastModifiedBy>吉田美幸</cp:lastModifiedBy>
  <cp:revision>21</cp:revision>
  <dcterms:created xsi:type="dcterms:W3CDTF">2023-06-27T05:16:30Z</dcterms:created>
  <dcterms:modified xsi:type="dcterms:W3CDTF">2023-06-29T06:37:19Z</dcterms:modified>
</cp:coreProperties>
</file>